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46" r:id="rId5"/>
    <p:sldId id="349" r:id="rId6"/>
    <p:sldId id="350" r:id="rId7"/>
    <p:sldId id="351" r:id="rId8"/>
    <p:sldId id="325" r:id="rId9"/>
    <p:sldId id="359" r:id="rId10"/>
    <p:sldId id="352" r:id="rId11"/>
    <p:sldId id="353" r:id="rId12"/>
    <p:sldId id="354" r:id="rId13"/>
    <p:sldId id="360" r:id="rId14"/>
    <p:sldId id="355" r:id="rId15"/>
    <p:sldId id="324" r:id="rId16"/>
    <p:sldId id="347" r:id="rId17"/>
    <p:sldId id="362" r:id="rId18"/>
    <p:sldId id="363" r:id="rId19"/>
    <p:sldId id="364" r:id="rId20"/>
    <p:sldId id="365" r:id="rId21"/>
    <p:sldId id="358" r:id="rId22"/>
    <p:sldId id="366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76E"/>
    <a:srgbClr val="6C9DCE"/>
    <a:srgbClr val="7497A8"/>
    <a:srgbClr val="006699"/>
    <a:srgbClr val="B0CBF6"/>
    <a:srgbClr val="C0C0C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3659" autoAdjust="0"/>
  </p:normalViewPr>
  <p:slideViewPr>
    <p:cSldViewPr>
      <p:cViewPr varScale="1">
        <p:scale>
          <a:sx n="59" d="100"/>
          <a:sy n="59" d="100"/>
        </p:scale>
        <p:origin x="996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2532" y="-108"/>
      </p:cViewPr>
      <p:guideLst>
        <p:guide orient="horz" pos="2880"/>
        <p:guide pos="216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Sheet1!$D$5:$I$5</c:f>
              <c:strCache>
                <c:ptCount val="6"/>
                <c:pt idx="0">
                  <c:v>Kinder</c:v>
                </c:pt>
                <c:pt idx="1">
                  <c:v>1st</c:v>
                </c:pt>
                <c:pt idx="2">
                  <c:v>2nd</c:v>
                </c:pt>
                <c:pt idx="3">
                  <c:v>3rd</c:v>
                </c:pt>
                <c:pt idx="4">
                  <c:v>4th</c:v>
                </c:pt>
                <c:pt idx="5">
                  <c:v>5th</c:v>
                </c:pt>
              </c:strCache>
            </c:strRef>
          </c:cat>
          <c:val>
            <c:numRef>
              <c:f>Sheet1!$D$6:$I$6</c:f>
              <c:numCache>
                <c:formatCode>0%</c:formatCode>
                <c:ptCount val="6"/>
                <c:pt idx="0">
                  <c:v>0.8</c:v>
                </c:pt>
                <c:pt idx="1">
                  <c:v>0.7</c:v>
                </c:pt>
                <c:pt idx="2">
                  <c:v>0.6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</c:numCache>
            </c:numRef>
          </c:val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Sheet1!$D$5:$I$5</c:f>
              <c:strCache>
                <c:ptCount val="6"/>
                <c:pt idx="0">
                  <c:v>Kinder</c:v>
                </c:pt>
                <c:pt idx="1">
                  <c:v>1st</c:v>
                </c:pt>
                <c:pt idx="2">
                  <c:v>2nd</c:v>
                </c:pt>
                <c:pt idx="3">
                  <c:v>3rd</c:v>
                </c:pt>
                <c:pt idx="4">
                  <c:v>4th</c:v>
                </c:pt>
                <c:pt idx="5">
                  <c:v>5th</c:v>
                </c:pt>
              </c:strCache>
            </c:strRef>
          </c:cat>
          <c:val>
            <c:numRef>
              <c:f>Sheet1!$D$7:$I$7</c:f>
              <c:numCache>
                <c:formatCode>0%</c:formatCode>
                <c:ptCount val="6"/>
                <c:pt idx="0">
                  <c:v>0.2</c:v>
                </c:pt>
                <c:pt idx="1">
                  <c:v>0.3</c:v>
                </c:pt>
                <c:pt idx="2">
                  <c:v>0.4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6172928"/>
        <c:axId val="246173320"/>
        <c:axId val="0"/>
      </c:bar3DChart>
      <c:catAx>
        <c:axId val="2461729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6173320"/>
        <c:crosses val="autoZero"/>
        <c:auto val="1"/>
        <c:lblAlgn val="ctr"/>
        <c:lblOffset val="100"/>
        <c:noMultiLvlLbl val="0"/>
      </c:catAx>
      <c:valAx>
        <c:axId val="2461733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4617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outerShdw blurRad="50800" dist="50800" dir="7260000" algn="ctr" rotWithShape="0">
        <a:srgbClr val="000000">
          <a:alpha val="43137"/>
        </a:srgbClr>
      </a:outerShdw>
    </a:effectLst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10C14A-DD64-464E-981D-36C2987036A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445C00-AC48-4071-9B02-766A2B24C62A}">
      <dgm:prSet phldrT="[Text]"/>
      <dgm:spPr/>
      <dgm:t>
        <a:bodyPr/>
        <a:lstStyle/>
        <a:p>
          <a:r>
            <a:rPr lang="en-US" dirty="0" smtClean="0"/>
            <a:t>1994</a:t>
          </a:r>
          <a:endParaRPr lang="en-US" dirty="0"/>
        </a:p>
      </dgm:t>
    </dgm:pt>
    <dgm:pt modelId="{C6A235F8-7A85-464C-BD0F-D20C62FB1F1E}" type="parTrans" cxnId="{7412CAB6-FFAD-46F6-A29D-150A08402377}">
      <dgm:prSet/>
      <dgm:spPr/>
      <dgm:t>
        <a:bodyPr/>
        <a:lstStyle/>
        <a:p>
          <a:endParaRPr lang="en-US"/>
        </a:p>
      </dgm:t>
    </dgm:pt>
    <dgm:pt modelId="{32B35B3E-333F-420C-8085-DCD49ABBA772}" type="sibTrans" cxnId="{7412CAB6-FFAD-46F6-A29D-150A08402377}">
      <dgm:prSet/>
      <dgm:spPr/>
      <dgm:t>
        <a:bodyPr/>
        <a:lstStyle/>
        <a:p>
          <a:endParaRPr lang="en-US"/>
        </a:p>
      </dgm:t>
    </dgm:pt>
    <dgm:pt modelId="{4970A086-C8D4-4EE2-9DD7-56FCC33E76C8}">
      <dgm:prSet phldrT="[Text]"/>
      <dgm:spPr/>
      <dgm:t>
        <a:bodyPr/>
        <a:lstStyle/>
        <a:p>
          <a:r>
            <a:rPr lang="en-US" dirty="0" smtClean="0"/>
            <a:t>2012</a:t>
          </a:r>
          <a:endParaRPr lang="en-US" dirty="0"/>
        </a:p>
      </dgm:t>
    </dgm:pt>
    <dgm:pt modelId="{88B941ED-65FB-4089-AAED-65CD644EED5C}" type="parTrans" cxnId="{C782E9E3-4F62-4CF1-97FC-D77A913F821D}">
      <dgm:prSet/>
      <dgm:spPr/>
      <dgm:t>
        <a:bodyPr/>
        <a:lstStyle/>
        <a:p>
          <a:endParaRPr lang="en-US"/>
        </a:p>
      </dgm:t>
    </dgm:pt>
    <dgm:pt modelId="{D7E3C804-997A-491E-AB5D-B6039B63F4C9}" type="sibTrans" cxnId="{C782E9E3-4F62-4CF1-97FC-D77A913F821D}">
      <dgm:prSet/>
      <dgm:spPr/>
      <dgm:t>
        <a:bodyPr/>
        <a:lstStyle/>
        <a:p>
          <a:endParaRPr lang="en-US"/>
        </a:p>
      </dgm:t>
    </dgm:pt>
    <dgm:pt modelId="{ECEFC71D-3A01-4EB8-91EE-00F718498873}">
      <dgm:prSet phldrT="[Text]"/>
      <dgm:spPr/>
      <dgm:t>
        <a:bodyPr/>
        <a:lstStyle/>
        <a:p>
          <a:r>
            <a:rPr lang="en-US" dirty="0" smtClean="0"/>
            <a:t>2013-2014</a:t>
          </a:r>
          <a:endParaRPr lang="en-US" dirty="0"/>
        </a:p>
      </dgm:t>
    </dgm:pt>
    <dgm:pt modelId="{87C1FB9E-7EB8-4FEC-A8D0-25B93090CBF3}" type="parTrans" cxnId="{4F47312B-660F-49F1-A578-E9B41AF86775}">
      <dgm:prSet/>
      <dgm:spPr/>
      <dgm:t>
        <a:bodyPr/>
        <a:lstStyle/>
        <a:p>
          <a:endParaRPr lang="en-US"/>
        </a:p>
      </dgm:t>
    </dgm:pt>
    <dgm:pt modelId="{044DFA4B-63C4-4215-B54E-2CACA9E9DB0D}" type="sibTrans" cxnId="{4F47312B-660F-49F1-A578-E9B41AF86775}">
      <dgm:prSet/>
      <dgm:spPr/>
      <dgm:t>
        <a:bodyPr/>
        <a:lstStyle/>
        <a:p>
          <a:endParaRPr lang="en-US"/>
        </a:p>
      </dgm:t>
    </dgm:pt>
    <dgm:pt modelId="{7D5DEDD6-7865-499F-806A-9AC69C4370B3}">
      <dgm:prSet/>
      <dgm:spPr/>
      <dgm:t>
        <a:bodyPr/>
        <a:lstStyle/>
        <a:p>
          <a:r>
            <a:rPr lang="es-MX" dirty="0" smtClean="0"/>
            <a:t>La programación de lenguaje dual empezó en HISD. Algunos programas empezaron y pararon antes del 2012</a:t>
          </a:r>
          <a:r>
            <a:rPr lang="en-US" dirty="0" smtClean="0"/>
            <a:t>.  </a:t>
          </a:r>
          <a:endParaRPr lang="en-US" dirty="0"/>
        </a:p>
      </dgm:t>
    </dgm:pt>
    <dgm:pt modelId="{986746A1-310B-4576-A066-D229825437F5}" type="parTrans" cxnId="{E9948E2B-63D7-4B80-B15A-F1C1102648A5}">
      <dgm:prSet/>
      <dgm:spPr/>
      <dgm:t>
        <a:bodyPr/>
        <a:lstStyle/>
        <a:p>
          <a:endParaRPr lang="en-US"/>
        </a:p>
      </dgm:t>
    </dgm:pt>
    <dgm:pt modelId="{0BAE9CC0-85F7-4731-BC47-F5B6393DC850}" type="sibTrans" cxnId="{E9948E2B-63D7-4B80-B15A-F1C1102648A5}">
      <dgm:prSet/>
      <dgm:spPr/>
      <dgm:t>
        <a:bodyPr/>
        <a:lstStyle/>
        <a:p>
          <a:endParaRPr lang="en-US"/>
        </a:p>
      </dgm:t>
    </dgm:pt>
    <dgm:pt modelId="{B48C00DC-0DB0-4A0B-A94C-9D4AB423C9D6}">
      <dgm:prSet/>
      <dgm:spPr/>
      <dgm:t>
        <a:bodyPr/>
        <a:lstStyle/>
        <a:p>
          <a:r>
            <a:rPr lang="es-MX" dirty="0" smtClean="0"/>
            <a:t>La expansión del programa de lenguaje dual empezó otra vez.</a:t>
          </a:r>
          <a:r>
            <a:rPr lang="en-US" dirty="0" smtClean="0"/>
            <a:t>. </a:t>
          </a:r>
          <a:endParaRPr lang="en-US" dirty="0"/>
        </a:p>
      </dgm:t>
    </dgm:pt>
    <dgm:pt modelId="{8BE21133-382F-447A-AEE3-FAC29E959117}" type="parTrans" cxnId="{16829257-13E7-4D4C-9BAB-144591D52B7F}">
      <dgm:prSet/>
      <dgm:spPr/>
      <dgm:t>
        <a:bodyPr/>
        <a:lstStyle/>
        <a:p>
          <a:endParaRPr lang="en-US"/>
        </a:p>
      </dgm:t>
    </dgm:pt>
    <dgm:pt modelId="{ED1587BC-A97D-471D-BBB9-F7B0AC213D6A}" type="sibTrans" cxnId="{16829257-13E7-4D4C-9BAB-144591D52B7F}">
      <dgm:prSet/>
      <dgm:spPr/>
      <dgm:t>
        <a:bodyPr/>
        <a:lstStyle/>
        <a:p>
          <a:endParaRPr lang="en-US"/>
        </a:p>
      </dgm:t>
    </dgm:pt>
    <dgm:pt modelId="{2FEB7DA0-A4A4-4250-86EC-395BE305F64F}">
      <dgm:prSet/>
      <dgm:spPr/>
      <dgm:t>
        <a:bodyPr/>
        <a:lstStyle/>
        <a:p>
          <a:r>
            <a:rPr lang="es-MX" dirty="0" smtClean="0"/>
            <a:t>Primavera del 2012= 12 escuelas participaron (9 primarias/2 secundarias/2 preparatorias)</a:t>
          </a:r>
          <a:endParaRPr lang="en-US" dirty="0"/>
        </a:p>
      </dgm:t>
    </dgm:pt>
    <dgm:pt modelId="{8DD56F75-D58F-4E53-8D7B-EFDDCDBB6939}" type="parTrans" cxnId="{E1451027-F82A-4A71-8540-338E0E0C14B4}">
      <dgm:prSet/>
      <dgm:spPr/>
      <dgm:t>
        <a:bodyPr/>
        <a:lstStyle/>
        <a:p>
          <a:endParaRPr lang="en-US"/>
        </a:p>
      </dgm:t>
    </dgm:pt>
    <dgm:pt modelId="{78FC8BE8-F212-4E6C-AD39-5D7F7F4935B2}" type="sibTrans" cxnId="{E1451027-F82A-4A71-8540-338E0E0C14B4}">
      <dgm:prSet/>
      <dgm:spPr/>
      <dgm:t>
        <a:bodyPr/>
        <a:lstStyle/>
        <a:p>
          <a:endParaRPr lang="en-US"/>
        </a:p>
      </dgm:t>
    </dgm:pt>
    <dgm:pt modelId="{B1500069-A8D5-4214-8D11-06DE617003ED}">
      <dgm:prSet/>
      <dgm:spPr/>
      <dgm:t>
        <a:bodyPr/>
        <a:lstStyle/>
        <a:p>
          <a:r>
            <a:rPr lang="es-MX" dirty="0" smtClean="0"/>
            <a:t>Agosto del 2012= 5 primarias adicionales empezaron el programa</a:t>
          </a:r>
          <a:r>
            <a:rPr lang="en-US" dirty="0" smtClean="0"/>
            <a:t> </a:t>
          </a:r>
          <a:endParaRPr lang="en-US" dirty="0"/>
        </a:p>
      </dgm:t>
    </dgm:pt>
    <dgm:pt modelId="{8A8D2F4F-04A3-45F8-8BD6-A6847D36E280}" type="parTrans" cxnId="{AA5A1463-5033-4289-9985-39B6E44CC9F1}">
      <dgm:prSet/>
      <dgm:spPr/>
      <dgm:t>
        <a:bodyPr/>
        <a:lstStyle/>
        <a:p>
          <a:endParaRPr lang="en-US"/>
        </a:p>
      </dgm:t>
    </dgm:pt>
    <dgm:pt modelId="{EFF7D483-BC6B-4E7D-9745-D81C7BB92766}" type="sibTrans" cxnId="{AA5A1463-5033-4289-9985-39B6E44CC9F1}">
      <dgm:prSet/>
      <dgm:spPr/>
      <dgm:t>
        <a:bodyPr/>
        <a:lstStyle/>
        <a:p>
          <a:endParaRPr lang="en-US"/>
        </a:p>
      </dgm:t>
    </dgm:pt>
    <dgm:pt modelId="{268B6F0B-1C3F-45E4-8FF1-544D9E7D6B43}">
      <dgm:prSet/>
      <dgm:spPr/>
      <dgm:t>
        <a:bodyPr/>
        <a:lstStyle/>
        <a:p>
          <a:r>
            <a:rPr lang="es-MX" dirty="0" smtClean="0"/>
            <a:t>La meta es reemplazar la programación bilingüe transicional con lenguaje dual en las escuelas primarias del distrito. La expansión a las escuelas secundarias y preparatorias estará basada en la cercanía a las escuelas primarias que ofrezcan el programa.</a:t>
          </a:r>
          <a:endParaRPr lang="en-US" dirty="0"/>
        </a:p>
      </dgm:t>
    </dgm:pt>
    <dgm:pt modelId="{19C85197-37C7-4CE9-B866-A0D49637A7F8}" type="parTrans" cxnId="{FFCD0263-F481-40D2-A510-AB3C0F65EDCF}">
      <dgm:prSet/>
      <dgm:spPr/>
      <dgm:t>
        <a:bodyPr/>
        <a:lstStyle/>
        <a:p>
          <a:endParaRPr lang="en-US"/>
        </a:p>
      </dgm:t>
    </dgm:pt>
    <dgm:pt modelId="{981A256D-2384-45E5-B455-82946A205635}" type="sibTrans" cxnId="{FFCD0263-F481-40D2-A510-AB3C0F65EDCF}">
      <dgm:prSet/>
      <dgm:spPr/>
      <dgm:t>
        <a:bodyPr/>
        <a:lstStyle/>
        <a:p>
          <a:endParaRPr lang="en-US"/>
        </a:p>
      </dgm:t>
    </dgm:pt>
    <dgm:pt modelId="{2C7C69E9-E065-458C-A9F4-62F474617A25}">
      <dgm:prSet phldrT="[Text]"/>
      <dgm:spPr/>
      <dgm:t>
        <a:bodyPr/>
        <a:lstStyle/>
        <a:p>
          <a:r>
            <a:rPr lang="en-US" dirty="0" smtClean="0"/>
            <a:t>Agosto 2014</a:t>
          </a:r>
          <a:endParaRPr lang="en-US" dirty="0"/>
        </a:p>
      </dgm:t>
    </dgm:pt>
    <dgm:pt modelId="{4EFBD47E-4479-4C4A-AB31-A591FAE45101}" type="parTrans" cxnId="{70C15C6C-6ACA-44AC-9A8D-BB08B9EBE000}">
      <dgm:prSet/>
      <dgm:spPr/>
      <dgm:t>
        <a:bodyPr/>
        <a:lstStyle/>
        <a:p>
          <a:endParaRPr lang="en-US"/>
        </a:p>
      </dgm:t>
    </dgm:pt>
    <dgm:pt modelId="{9A76FFC9-BC7E-4E9D-9317-197B0CAF822D}" type="sibTrans" cxnId="{70C15C6C-6ACA-44AC-9A8D-BB08B9EBE000}">
      <dgm:prSet/>
      <dgm:spPr/>
      <dgm:t>
        <a:bodyPr/>
        <a:lstStyle/>
        <a:p>
          <a:endParaRPr lang="en-US"/>
        </a:p>
      </dgm:t>
    </dgm:pt>
    <dgm:pt modelId="{6F90BB92-EBDC-4AFB-906D-F74C06DB32F8}">
      <dgm:prSet/>
      <dgm:spPr/>
      <dgm:t>
        <a:bodyPr/>
        <a:lstStyle/>
        <a:p>
          <a:r>
            <a:rPr lang="es-MX" dirty="0" smtClean="0"/>
            <a:t>Se planeo una expansión más agresiva. Visitamos a otros distritos escolares en Texas y otros estados. Se estableció un alineamiento en programación, sistemas de apoyo e implementación para las 14 primarias participantes</a:t>
          </a:r>
          <a:endParaRPr lang="en-US" dirty="0"/>
        </a:p>
      </dgm:t>
    </dgm:pt>
    <dgm:pt modelId="{45563276-9479-4F2E-B021-FB3A5313E908}" type="parTrans" cxnId="{480EEBD7-2A87-4ABB-A4F1-57D5FCF2A0AF}">
      <dgm:prSet/>
      <dgm:spPr/>
      <dgm:t>
        <a:bodyPr/>
        <a:lstStyle/>
        <a:p>
          <a:endParaRPr lang="en-US"/>
        </a:p>
      </dgm:t>
    </dgm:pt>
    <dgm:pt modelId="{F90AA760-5C76-43D3-9061-B3F03B501E11}" type="sibTrans" cxnId="{480EEBD7-2A87-4ABB-A4F1-57D5FCF2A0AF}">
      <dgm:prSet/>
      <dgm:spPr/>
      <dgm:t>
        <a:bodyPr/>
        <a:lstStyle/>
        <a:p>
          <a:endParaRPr lang="en-US"/>
        </a:p>
      </dgm:t>
    </dgm:pt>
    <dgm:pt modelId="{3E995EB6-AE30-4DC8-BB2D-D1BB7D8727BE}">
      <dgm:prSet phldrT="[Text]"/>
      <dgm:spPr/>
      <dgm:t>
        <a:bodyPr/>
        <a:lstStyle/>
        <a:p>
          <a:r>
            <a:rPr lang="es-MX" dirty="0" smtClean="0"/>
            <a:t>La expansión adicional es una prioridad para el distrito</a:t>
          </a:r>
          <a:endParaRPr lang="en-US" dirty="0"/>
        </a:p>
      </dgm:t>
    </dgm:pt>
    <dgm:pt modelId="{F7702D13-F2DB-4315-8C61-CABAFB72322C}" type="parTrans" cxnId="{C06CE22F-64C5-4B22-93E4-242F2EE7918F}">
      <dgm:prSet/>
      <dgm:spPr/>
      <dgm:t>
        <a:bodyPr/>
        <a:lstStyle/>
        <a:p>
          <a:endParaRPr lang="en-US"/>
        </a:p>
      </dgm:t>
    </dgm:pt>
    <dgm:pt modelId="{9676E4E9-229D-414F-8D35-672966D72858}" type="sibTrans" cxnId="{C06CE22F-64C5-4B22-93E4-242F2EE7918F}">
      <dgm:prSet/>
      <dgm:spPr/>
      <dgm:t>
        <a:bodyPr/>
        <a:lstStyle/>
        <a:p>
          <a:endParaRPr lang="en-US"/>
        </a:p>
      </dgm:t>
    </dgm:pt>
    <dgm:pt modelId="{721D7676-E608-4B22-BF1D-9DE707A91270}">
      <dgm:prSet phldrT="[Text]"/>
      <dgm:spPr/>
      <dgm:t>
        <a:bodyPr/>
        <a:lstStyle/>
        <a:p>
          <a:r>
            <a:rPr lang="en-US" dirty="0" smtClean="0"/>
            <a:t>Agosto 2015</a:t>
          </a:r>
          <a:endParaRPr lang="en-US" dirty="0"/>
        </a:p>
      </dgm:t>
    </dgm:pt>
    <dgm:pt modelId="{89170F46-40EB-4BD6-AF29-007D28D8335E}" type="parTrans" cxnId="{564C8B96-46CE-4A1F-ACFF-D90E91E02EB2}">
      <dgm:prSet/>
      <dgm:spPr/>
      <dgm:t>
        <a:bodyPr/>
        <a:lstStyle/>
        <a:p>
          <a:endParaRPr lang="en-US"/>
        </a:p>
      </dgm:t>
    </dgm:pt>
    <dgm:pt modelId="{5B756499-0A01-4800-B6F2-FB493A579EF6}" type="sibTrans" cxnId="{564C8B96-46CE-4A1F-ACFF-D90E91E02EB2}">
      <dgm:prSet/>
      <dgm:spPr/>
      <dgm:t>
        <a:bodyPr/>
        <a:lstStyle/>
        <a:p>
          <a:endParaRPr lang="en-US"/>
        </a:p>
      </dgm:t>
    </dgm:pt>
    <dgm:pt modelId="{85C36D36-95C9-404B-B8F4-A4B20EF41078}">
      <dgm:prSet/>
      <dgm:spPr/>
      <dgm:t>
        <a:bodyPr/>
        <a:lstStyle/>
        <a:p>
          <a:r>
            <a:rPr lang="es-MX" dirty="0" smtClean="0"/>
            <a:t>14 primarias adicionales implementaron el programa</a:t>
          </a:r>
          <a:r>
            <a:rPr lang="en-US" dirty="0" smtClean="0"/>
            <a:t> </a:t>
          </a:r>
          <a:endParaRPr lang="en-US" dirty="0"/>
        </a:p>
      </dgm:t>
    </dgm:pt>
    <dgm:pt modelId="{CAA9DF0B-BF21-48D5-8B84-8D0A4C51032E}" type="parTrans" cxnId="{6F42ABF2-C4E1-4E88-B49B-9FDD92AD0501}">
      <dgm:prSet/>
      <dgm:spPr/>
      <dgm:t>
        <a:bodyPr/>
        <a:lstStyle/>
        <a:p>
          <a:endParaRPr lang="en-US"/>
        </a:p>
      </dgm:t>
    </dgm:pt>
    <dgm:pt modelId="{5665B8B9-C849-4275-ADC8-E0B039FC2AAF}" type="sibTrans" cxnId="{6F42ABF2-C4E1-4E88-B49B-9FDD92AD0501}">
      <dgm:prSet/>
      <dgm:spPr/>
      <dgm:t>
        <a:bodyPr/>
        <a:lstStyle/>
        <a:p>
          <a:endParaRPr lang="en-US"/>
        </a:p>
      </dgm:t>
    </dgm:pt>
    <dgm:pt modelId="{3E399D28-4FD7-4936-8310-4683A6E1D18D}">
      <dgm:prSet/>
      <dgm:spPr/>
      <dgm:t>
        <a:bodyPr/>
        <a:lstStyle/>
        <a:p>
          <a:r>
            <a:rPr lang="es-MX" dirty="0" smtClean="0"/>
            <a:t>El programa empezó en 25 escuelas adicionales (22 primarias, 2 jardines, 1 secundaria) y llega a un total de 56</a:t>
          </a:r>
          <a:r>
            <a:rPr lang="en-US" dirty="0" smtClean="0"/>
            <a:t>. </a:t>
          </a:r>
          <a:endParaRPr lang="en-US" dirty="0"/>
        </a:p>
      </dgm:t>
    </dgm:pt>
    <dgm:pt modelId="{BDE505B9-EEDE-4A74-AB01-BD392A83BBA4}" type="parTrans" cxnId="{D94E3184-8F93-473D-8098-A9DD3EE07C2E}">
      <dgm:prSet/>
      <dgm:spPr/>
      <dgm:t>
        <a:bodyPr/>
        <a:lstStyle/>
        <a:p>
          <a:endParaRPr lang="en-US"/>
        </a:p>
      </dgm:t>
    </dgm:pt>
    <dgm:pt modelId="{D1CC869A-DDC5-4AF1-97B3-5B45FDD8907B}" type="sibTrans" cxnId="{D94E3184-8F93-473D-8098-A9DD3EE07C2E}">
      <dgm:prSet/>
      <dgm:spPr/>
      <dgm:t>
        <a:bodyPr/>
        <a:lstStyle/>
        <a:p>
          <a:endParaRPr lang="en-US"/>
        </a:p>
      </dgm:t>
    </dgm:pt>
    <dgm:pt modelId="{E2D2240F-9FA9-4849-B82C-5DB63F0BD5FF}" type="pres">
      <dgm:prSet presAssocID="{ED10C14A-DD64-464E-981D-36C2987036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B3B4FD-E017-4598-A82B-D36522D03460}" type="pres">
      <dgm:prSet presAssocID="{11445C00-AC48-4071-9B02-766A2B24C62A}" presName="parentLin" presStyleCnt="0"/>
      <dgm:spPr/>
    </dgm:pt>
    <dgm:pt modelId="{22CE2107-DCB2-4277-AE44-6CBD698475E3}" type="pres">
      <dgm:prSet presAssocID="{11445C00-AC48-4071-9B02-766A2B24C62A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C7FC2651-9636-41C4-82B0-3C8735A7FADB}" type="pres">
      <dgm:prSet presAssocID="{11445C00-AC48-4071-9B02-766A2B24C62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BB4EC0-39A7-4652-B0E8-80DC3D71C25E}" type="pres">
      <dgm:prSet presAssocID="{11445C00-AC48-4071-9B02-766A2B24C62A}" presName="negativeSpace" presStyleCnt="0"/>
      <dgm:spPr/>
    </dgm:pt>
    <dgm:pt modelId="{C7CCD967-6C69-487A-BD2B-CB5DF40654A0}" type="pres">
      <dgm:prSet presAssocID="{11445C00-AC48-4071-9B02-766A2B24C62A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ADAA0-F92F-4E9C-8015-07A88C90ABFB}" type="pres">
      <dgm:prSet presAssocID="{32B35B3E-333F-420C-8085-DCD49ABBA772}" presName="spaceBetweenRectangles" presStyleCnt="0"/>
      <dgm:spPr/>
    </dgm:pt>
    <dgm:pt modelId="{976B8DC5-D50B-47B8-AAD2-5A6A206B6869}" type="pres">
      <dgm:prSet presAssocID="{4970A086-C8D4-4EE2-9DD7-56FCC33E76C8}" presName="parentLin" presStyleCnt="0"/>
      <dgm:spPr/>
    </dgm:pt>
    <dgm:pt modelId="{536A42DA-49FA-4A80-9E43-AA18E110E337}" type="pres">
      <dgm:prSet presAssocID="{4970A086-C8D4-4EE2-9DD7-56FCC33E76C8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F3301A1A-A5B4-4B90-B7AD-470193BFCBC2}" type="pres">
      <dgm:prSet presAssocID="{4970A086-C8D4-4EE2-9DD7-56FCC33E76C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3E4F9-C09B-4DA1-A5FE-BC969AB8A917}" type="pres">
      <dgm:prSet presAssocID="{4970A086-C8D4-4EE2-9DD7-56FCC33E76C8}" presName="negativeSpace" presStyleCnt="0"/>
      <dgm:spPr/>
    </dgm:pt>
    <dgm:pt modelId="{5004A661-2921-43A4-95C7-0AECD87823B3}" type="pres">
      <dgm:prSet presAssocID="{4970A086-C8D4-4EE2-9DD7-56FCC33E76C8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9BF263-AC78-493B-9A6A-69FB31E7E4EE}" type="pres">
      <dgm:prSet presAssocID="{D7E3C804-997A-491E-AB5D-B6039B63F4C9}" presName="spaceBetweenRectangles" presStyleCnt="0"/>
      <dgm:spPr/>
    </dgm:pt>
    <dgm:pt modelId="{AAEDD24A-3A8A-4DB0-A5BC-A6E598782572}" type="pres">
      <dgm:prSet presAssocID="{ECEFC71D-3A01-4EB8-91EE-00F718498873}" presName="parentLin" presStyleCnt="0"/>
      <dgm:spPr/>
    </dgm:pt>
    <dgm:pt modelId="{A754072A-F562-44FB-A8E9-2E93BB0B0672}" type="pres">
      <dgm:prSet presAssocID="{ECEFC71D-3A01-4EB8-91EE-00F718498873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6180F2CE-4FBE-49E7-ADE9-81EAA20D5EE4}" type="pres">
      <dgm:prSet presAssocID="{ECEFC71D-3A01-4EB8-91EE-00F71849887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299AD-B4C8-45C2-B30A-C3E34754DE7C}" type="pres">
      <dgm:prSet presAssocID="{ECEFC71D-3A01-4EB8-91EE-00F718498873}" presName="negativeSpace" presStyleCnt="0"/>
      <dgm:spPr/>
    </dgm:pt>
    <dgm:pt modelId="{1CE742E9-6018-4707-BCF0-7866D3048784}" type="pres">
      <dgm:prSet presAssocID="{ECEFC71D-3A01-4EB8-91EE-00F718498873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9BF02-92E4-47C2-BF10-4BD3C8BB2D3B}" type="pres">
      <dgm:prSet presAssocID="{044DFA4B-63C4-4215-B54E-2CACA9E9DB0D}" presName="spaceBetweenRectangles" presStyleCnt="0"/>
      <dgm:spPr/>
    </dgm:pt>
    <dgm:pt modelId="{25233324-40A1-40E3-BEF9-CB64DA3367FB}" type="pres">
      <dgm:prSet presAssocID="{2C7C69E9-E065-458C-A9F4-62F474617A25}" presName="parentLin" presStyleCnt="0"/>
      <dgm:spPr/>
    </dgm:pt>
    <dgm:pt modelId="{F72BA85B-8382-43A2-8DDD-5BCA5F0484A4}" type="pres">
      <dgm:prSet presAssocID="{2C7C69E9-E065-458C-A9F4-62F474617A25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3BA52C21-78DB-4241-BB06-8F68CDC3997A}" type="pres">
      <dgm:prSet presAssocID="{2C7C69E9-E065-458C-A9F4-62F474617A2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FD6B0-8BE8-4BE7-BA9B-A413EE6DAD6A}" type="pres">
      <dgm:prSet presAssocID="{2C7C69E9-E065-458C-A9F4-62F474617A25}" presName="negativeSpace" presStyleCnt="0"/>
      <dgm:spPr/>
    </dgm:pt>
    <dgm:pt modelId="{0639D172-4D80-4FCF-A5F9-0EC6BB7C39BF}" type="pres">
      <dgm:prSet presAssocID="{2C7C69E9-E065-458C-A9F4-62F474617A25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2E983B-88C2-4CCE-A629-65E403B5551F}" type="pres">
      <dgm:prSet presAssocID="{9A76FFC9-BC7E-4E9D-9317-197B0CAF822D}" presName="spaceBetweenRectangles" presStyleCnt="0"/>
      <dgm:spPr/>
    </dgm:pt>
    <dgm:pt modelId="{96F81D6A-B722-44D9-8CBA-DCBA7F878ED5}" type="pres">
      <dgm:prSet presAssocID="{721D7676-E608-4B22-BF1D-9DE707A91270}" presName="parentLin" presStyleCnt="0"/>
      <dgm:spPr/>
    </dgm:pt>
    <dgm:pt modelId="{9C72441D-8CC6-4708-80C2-4EAC759C5ED7}" type="pres">
      <dgm:prSet presAssocID="{721D7676-E608-4B22-BF1D-9DE707A91270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D860E388-10F2-49F0-9B99-5ED5C0036161}" type="pres">
      <dgm:prSet presAssocID="{721D7676-E608-4B22-BF1D-9DE707A9127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7AA06-B79F-4605-AEBF-6874118CCE07}" type="pres">
      <dgm:prSet presAssocID="{721D7676-E608-4B22-BF1D-9DE707A91270}" presName="negativeSpace" presStyleCnt="0"/>
      <dgm:spPr/>
    </dgm:pt>
    <dgm:pt modelId="{56846DDF-CE33-49B2-A5E4-9221D9AD6C2F}" type="pres">
      <dgm:prSet presAssocID="{721D7676-E608-4B22-BF1D-9DE707A91270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16A89-1C29-4A69-B95B-BF38FBD50BA8}" type="pres">
      <dgm:prSet presAssocID="{5B756499-0A01-4800-B6F2-FB493A579EF6}" presName="spaceBetweenRectangles" presStyleCnt="0"/>
      <dgm:spPr/>
    </dgm:pt>
    <dgm:pt modelId="{C7317B28-FDB7-4B63-97FE-F5AD2118DFE5}" type="pres">
      <dgm:prSet presAssocID="{3E995EB6-AE30-4DC8-BB2D-D1BB7D8727BE}" presName="parentLin" presStyleCnt="0"/>
      <dgm:spPr/>
    </dgm:pt>
    <dgm:pt modelId="{4B2E98CC-F5E6-45EF-9504-641C82EDCF48}" type="pres">
      <dgm:prSet presAssocID="{3E995EB6-AE30-4DC8-BB2D-D1BB7D8727BE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9E1919B9-6E40-4C4F-AD6F-55A8A35CA1E5}" type="pres">
      <dgm:prSet presAssocID="{3E995EB6-AE30-4DC8-BB2D-D1BB7D8727B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7F0CA-D0B8-4643-87A5-B4B07ACED25C}" type="pres">
      <dgm:prSet presAssocID="{3E995EB6-AE30-4DC8-BB2D-D1BB7D8727BE}" presName="negativeSpace" presStyleCnt="0"/>
      <dgm:spPr/>
    </dgm:pt>
    <dgm:pt modelId="{42313AA2-D218-4337-9B60-BB94C770585A}" type="pres">
      <dgm:prSet presAssocID="{3E995EB6-AE30-4DC8-BB2D-D1BB7D8727BE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9AB857-87ED-44F0-B236-EC3A4E60234C}" type="presOf" srcId="{2C7C69E9-E065-458C-A9F4-62F474617A25}" destId="{3BA52C21-78DB-4241-BB06-8F68CDC3997A}" srcOrd="1" destOrd="0" presId="urn:microsoft.com/office/officeart/2005/8/layout/list1"/>
    <dgm:cxn modelId="{896518EB-698B-4E34-85CC-78AB12F53A6A}" type="presOf" srcId="{721D7676-E608-4B22-BF1D-9DE707A91270}" destId="{9C72441D-8CC6-4708-80C2-4EAC759C5ED7}" srcOrd="0" destOrd="0" presId="urn:microsoft.com/office/officeart/2005/8/layout/list1"/>
    <dgm:cxn modelId="{AB9078AF-E28E-4D9C-8542-FEFDF28ABF49}" type="presOf" srcId="{B48C00DC-0DB0-4A0B-A94C-9D4AB423C9D6}" destId="{5004A661-2921-43A4-95C7-0AECD87823B3}" srcOrd="0" destOrd="0" presId="urn:microsoft.com/office/officeart/2005/8/layout/list1"/>
    <dgm:cxn modelId="{C0AF3874-F0D5-4AB4-BE7D-D221CD2B995F}" type="presOf" srcId="{268B6F0B-1C3F-45E4-8FF1-544D9E7D6B43}" destId="{42313AA2-D218-4337-9B60-BB94C770585A}" srcOrd="0" destOrd="0" presId="urn:microsoft.com/office/officeart/2005/8/layout/list1"/>
    <dgm:cxn modelId="{0DB7B3A6-E7BA-47FB-B943-07D7B62C3BA2}" type="presOf" srcId="{3E995EB6-AE30-4DC8-BB2D-D1BB7D8727BE}" destId="{9E1919B9-6E40-4C4F-AD6F-55A8A35CA1E5}" srcOrd="1" destOrd="0" presId="urn:microsoft.com/office/officeart/2005/8/layout/list1"/>
    <dgm:cxn modelId="{6F42ABF2-C4E1-4E88-B49B-9FDD92AD0501}" srcId="{2C7C69E9-E065-458C-A9F4-62F474617A25}" destId="{85C36D36-95C9-404B-B8F4-A4B20EF41078}" srcOrd="0" destOrd="0" parTransId="{CAA9DF0B-BF21-48D5-8B84-8D0A4C51032E}" sibTransId="{5665B8B9-C849-4275-ADC8-E0B039FC2AAF}"/>
    <dgm:cxn modelId="{0E9FDFA6-A2FA-4347-800F-B547AE6726C3}" type="presOf" srcId="{ED10C14A-DD64-464E-981D-36C2987036A8}" destId="{E2D2240F-9FA9-4849-B82C-5DB63F0BD5FF}" srcOrd="0" destOrd="0" presId="urn:microsoft.com/office/officeart/2005/8/layout/list1"/>
    <dgm:cxn modelId="{FFCD0263-F481-40D2-A510-AB3C0F65EDCF}" srcId="{3E995EB6-AE30-4DC8-BB2D-D1BB7D8727BE}" destId="{268B6F0B-1C3F-45E4-8FF1-544D9E7D6B43}" srcOrd="0" destOrd="0" parTransId="{19C85197-37C7-4CE9-B866-A0D49637A7F8}" sibTransId="{981A256D-2384-45E5-B455-82946A205635}"/>
    <dgm:cxn modelId="{5A5C038B-5FDC-4795-93A5-F26AFE48E543}" type="presOf" srcId="{4970A086-C8D4-4EE2-9DD7-56FCC33E76C8}" destId="{F3301A1A-A5B4-4B90-B7AD-470193BFCBC2}" srcOrd="1" destOrd="0" presId="urn:microsoft.com/office/officeart/2005/8/layout/list1"/>
    <dgm:cxn modelId="{0001F325-087E-4D1F-9674-4A4AA6DF7091}" type="presOf" srcId="{6F90BB92-EBDC-4AFB-906D-F74C06DB32F8}" destId="{1CE742E9-6018-4707-BCF0-7866D3048784}" srcOrd="0" destOrd="0" presId="urn:microsoft.com/office/officeart/2005/8/layout/list1"/>
    <dgm:cxn modelId="{564C8B96-46CE-4A1F-ACFF-D90E91E02EB2}" srcId="{ED10C14A-DD64-464E-981D-36C2987036A8}" destId="{721D7676-E608-4B22-BF1D-9DE707A91270}" srcOrd="4" destOrd="0" parTransId="{89170F46-40EB-4BD6-AF29-007D28D8335E}" sibTransId="{5B756499-0A01-4800-B6F2-FB493A579EF6}"/>
    <dgm:cxn modelId="{CA0EEA3F-1000-4979-8431-8CB2B78432A5}" type="presOf" srcId="{3E399D28-4FD7-4936-8310-4683A6E1D18D}" destId="{56846DDF-CE33-49B2-A5E4-9221D9AD6C2F}" srcOrd="0" destOrd="0" presId="urn:microsoft.com/office/officeart/2005/8/layout/list1"/>
    <dgm:cxn modelId="{13F7C1B7-6EED-4DBA-8742-6145C6AD467C}" type="presOf" srcId="{721D7676-E608-4B22-BF1D-9DE707A91270}" destId="{D860E388-10F2-49F0-9B99-5ED5C0036161}" srcOrd="1" destOrd="0" presId="urn:microsoft.com/office/officeart/2005/8/layout/list1"/>
    <dgm:cxn modelId="{16829257-13E7-4D4C-9BAB-144591D52B7F}" srcId="{4970A086-C8D4-4EE2-9DD7-56FCC33E76C8}" destId="{B48C00DC-0DB0-4A0B-A94C-9D4AB423C9D6}" srcOrd="0" destOrd="0" parTransId="{8BE21133-382F-447A-AEE3-FAC29E959117}" sibTransId="{ED1587BC-A97D-471D-BBB9-F7B0AC213D6A}"/>
    <dgm:cxn modelId="{0F281461-56F4-40F1-9872-3D55C115B6EF}" type="presOf" srcId="{4970A086-C8D4-4EE2-9DD7-56FCC33E76C8}" destId="{536A42DA-49FA-4A80-9E43-AA18E110E337}" srcOrd="0" destOrd="0" presId="urn:microsoft.com/office/officeart/2005/8/layout/list1"/>
    <dgm:cxn modelId="{075EB843-EBB7-495E-90F0-71C4685A9BFA}" type="presOf" srcId="{ECEFC71D-3A01-4EB8-91EE-00F718498873}" destId="{6180F2CE-4FBE-49E7-ADE9-81EAA20D5EE4}" srcOrd="1" destOrd="0" presId="urn:microsoft.com/office/officeart/2005/8/layout/list1"/>
    <dgm:cxn modelId="{7913B593-C050-4DFC-A979-2DFF65ACFEEF}" type="presOf" srcId="{11445C00-AC48-4071-9B02-766A2B24C62A}" destId="{C7FC2651-9636-41C4-82B0-3C8735A7FADB}" srcOrd="1" destOrd="0" presId="urn:microsoft.com/office/officeart/2005/8/layout/list1"/>
    <dgm:cxn modelId="{29CB80B2-BF54-4C58-B40A-02B02536E076}" type="presOf" srcId="{2FEB7DA0-A4A4-4250-86EC-395BE305F64F}" destId="{5004A661-2921-43A4-95C7-0AECD87823B3}" srcOrd="0" destOrd="1" presId="urn:microsoft.com/office/officeart/2005/8/layout/list1"/>
    <dgm:cxn modelId="{AA5A1463-5033-4289-9985-39B6E44CC9F1}" srcId="{B48C00DC-0DB0-4A0B-A94C-9D4AB423C9D6}" destId="{B1500069-A8D5-4214-8D11-06DE617003ED}" srcOrd="1" destOrd="0" parTransId="{8A8D2F4F-04A3-45F8-8BD6-A6847D36E280}" sibTransId="{EFF7D483-BC6B-4E7D-9745-D81C7BB92766}"/>
    <dgm:cxn modelId="{7412CAB6-FFAD-46F6-A29D-150A08402377}" srcId="{ED10C14A-DD64-464E-981D-36C2987036A8}" destId="{11445C00-AC48-4071-9B02-766A2B24C62A}" srcOrd="0" destOrd="0" parTransId="{C6A235F8-7A85-464C-BD0F-D20C62FB1F1E}" sibTransId="{32B35B3E-333F-420C-8085-DCD49ABBA772}"/>
    <dgm:cxn modelId="{8002342F-606B-4358-A1CB-A6A2BE494C1E}" type="presOf" srcId="{2C7C69E9-E065-458C-A9F4-62F474617A25}" destId="{F72BA85B-8382-43A2-8DDD-5BCA5F0484A4}" srcOrd="0" destOrd="0" presId="urn:microsoft.com/office/officeart/2005/8/layout/list1"/>
    <dgm:cxn modelId="{4D4EFB98-78F3-4328-9383-5A1C8B9DB0D1}" type="presOf" srcId="{11445C00-AC48-4071-9B02-766A2B24C62A}" destId="{22CE2107-DCB2-4277-AE44-6CBD698475E3}" srcOrd="0" destOrd="0" presId="urn:microsoft.com/office/officeart/2005/8/layout/list1"/>
    <dgm:cxn modelId="{2544A7B9-D9F6-4057-875B-B7C922E8B827}" type="presOf" srcId="{85C36D36-95C9-404B-B8F4-A4B20EF41078}" destId="{0639D172-4D80-4FCF-A5F9-0EC6BB7C39BF}" srcOrd="0" destOrd="0" presId="urn:microsoft.com/office/officeart/2005/8/layout/list1"/>
    <dgm:cxn modelId="{C782E9E3-4F62-4CF1-97FC-D77A913F821D}" srcId="{ED10C14A-DD64-464E-981D-36C2987036A8}" destId="{4970A086-C8D4-4EE2-9DD7-56FCC33E76C8}" srcOrd="1" destOrd="0" parTransId="{88B941ED-65FB-4089-AAED-65CD644EED5C}" sibTransId="{D7E3C804-997A-491E-AB5D-B6039B63F4C9}"/>
    <dgm:cxn modelId="{C06CE22F-64C5-4B22-93E4-242F2EE7918F}" srcId="{ED10C14A-DD64-464E-981D-36C2987036A8}" destId="{3E995EB6-AE30-4DC8-BB2D-D1BB7D8727BE}" srcOrd="5" destOrd="0" parTransId="{F7702D13-F2DB-4315-8C61-CABAFB72322C}" sibTransId="{9676E4E9-229D-414F-8D35-672966D72858}"/>
    <dgm:cxn modelId="{586A0927-2890-4FAE-A998-F0580140121A}" type="presOf" srcId="{3E995EB6-AE30-4DC8-BB2D-D1BB7D8727BE}" destId="{4B2E98CC-F5E6-45EF-9504-641C82EDCF48}" srcOrd="0" destOrd="0" presId="urn:microsoft.com/office/officeart/2005/8/layout/list1"/>
    <dgm:cxn modelId="{D94E3184-8F93-473D-8098-A9DD3EE07C2E}" srcId="{721D7676-E608-4B22-BF1D-9DE707A91270}" destId="{3E399D28-4FD7-4936-8310-4683A6E1D18D}" srcOrd="0" destOrd="0" parTransId="{BDE505B9-EEDE-4A74-AB01-BD392A83BBA4}" sibTransId="{D1CC869A-DDC5-4AF1-97B3-5B45FDD8907B}"/>
    <dgm:cxn modelId="{D2B7C501-6026-4AF0-B0CB-AA294EB4645A}" type="presOf" srcId="{ECEFC71D-3A01-4EB8-91EE-00F718498873}" destId="{A754072A-F562-44FB-A8E9-2E93BB0B0672}" srcOrd="0" destOrd="0" presId="urn:microsoft.com/office/officeart/2005/8/layout/list1"/>
    <dgm:cxn modelId="{4F47312B-660F-49F1-A578-E9B41AF86775}" srcId="{ED10C14A-DD64-464E-981D-36C2987036A8}" destId="{ECEFC71D-3A01-4EB8-91EE-00F718498873}" srcOrd="2" destOrd="0" parTransId="{87C1FB9E-7EB8-4FEC-A8D0-25B93090CBF3}" sibTransId="{044DFA4B-63C4-4215-B54E-2CACA9E9DB0D}"/>
    <dgm:cxn modelId="{480EEBD7-2A87-4ABB-A4F1-57D5FCF2A0AF}" srcId="{ECEFC71D-3A01-4EB8-91EE-00F718498873}" destId="{6F90BB92-EBDC-4AFB-906D-F74C06DB32F8}" srcOrd="0" destOrd="0" parTransId="{45563276-9479-4F2E-B021-FB3A5313E908}" sibTransId="{F90AA760-5C76-43D3-9061-B3F03B501E11}"/>
    <dgm:cxn modelId="{E1451027-F82A-4A71-8540-338E0E0C14B4}" srcId="{B48C00DC-0DB0-4A0B-A94C-9D4AB423C9D6}" destId="{2FEB7DA0-A4A4-4250-86EC-395BE305F64F}" srcOrd="0" destOrd="0" parTransId="{8DD56F75-D58F-4E53-8D7B-EFDDCDBB6939}" sibTransId="{78FC8BE8-F212-4E6C-AD39-5D7F7F4935B2}"/>
    <dgm:cxn modelId="{1BEBFC3B-91EB-44F6-8E47-CFF4447D0BF1}" type="presOf" srcId="{7D5DEDD6-7865-499F-806A-9AC69C4370B3}" destId="{C7CCD967-6C69-487A-BD2B-CB5DF40654A0}" srcOrd="0" destOrd="0" presId="urn:microsoft.com/office/officeart/2005/8/layout/list1"/>
    <dgm:cxn modelId="{BF58F80E-FCAD-4991-98A5-BD79E3E54C18}" type="presOf" srcId="{B1500069-A8D5-4214-8D11-06DE617003ED}" destId="{5004A661-2921-43A4-95C7-0AECD87823B3}" srcOrd="0" destOrd="2" presId="urn:microsoft.com/office/officeart/2005/8/layout/list1"/>
    <dgm:cxn modelId="{E9948E2B-63D7-4B80-B15A-F1C1102648A5}" srcId="{11445C00-AC48-4071-9B02-766A2B24C62A}" destId="{7D5DEDD6-7865-499F-806A-9AC69C4370B3}" srcOrd="0" destOrd="0" parTransId="{986746A1-310B-4576-A066-D229825437F5}" sibTransId="{0BAE9CC0-85F7-4731-BC47-F5B6393DC850}"/>
    <dgm:cxn modelId="{70C15C6C-6ACA-44AC-9A8D-BB08B9EBE000}" srcId="{ED10C14A-DD64-464E-981D-36C2987036A8}" destId="{2C7C69E9-E065-458C-A9F4-62F474617A25}" srcOrd="3" destOrd="0" parTransId="{4EFBD47E-4479-4C4A-AB31-A591FAE45101}" sibTransId="{9A76FFC9-BC7E-4E9D-9317-197B0CAF822D}"/>
    <dgm:cxn modelId="{87FDBE27-7457-4CAE-8E8D-27803652B432}" type="presParOf" srcId="{E2D2240F-9FA9-4849-B82C-5DB63F0BD5FF}" destId="{F4B3B4FD-E017-4598-A82B-D36522D03460}" srcOrd="0" destOrd="0" presId="urn:microsoft.com/office/officeart/2005/8/layout/list1"/>
    <dgm:cxn modelId="{BD5F8D4D-6FCF-4423-B225-7A2ECFB20DF9}" type="presParOf" srcId="{F4B3B4FD-E017-4598-A82B-D36522D03460}" destId="{22CE2107-DCB2-4277-AE44-6CBD698475E3}" srcOrd="0" destOrd="0" presId="urn:microsoft.com/office/officeart/2005/8/layout/list1"/>
    <dgm:cxn modelId="{F33AE2D4-D7F2-4A20-B903-0FA15254B830}" type="presParOf" srcId="{F4B3B4FD-E017-4598-A82B-D36522D03460}" destId="{C7FC2651-9636-41C4-82B0-3C8735A7FADB}" srcOrd="1" destOrd="0" presId="urn:microsoft.com/office/officeart/2005/8/layout/list1"/>
    <dgm:cxn modelId="{1C9D09EC-A7E8-4228-9275-99A7A85DAC83}" type="presParOf" srcId="{E2D2240F-9FA9-4849-B82C-5DB63F0BD5FF}" destId="{59BB4EC0-39A7-4652-B0E8-80DC3D71C25E}" srcOrd="1" destOrd="0" presId="urn:microsoft.com/office/officeart/2005/8/layout/list1"/>
    <dgm:cxn modelId="{624649C3-5C96-40C3-B470-99F0919E76F5}" type="presParOf" srcId="{E2D2240F-9FA9-4849-B82C-5DB63F0BD5FF}" destId="{C7CCD967-6C69-487A-BD2B-CB5DF40654A0}" srcOrd="2" destOrd="0" presId="urn:microsoft.com/office/officeart/2005/8/layout/list1"/>
    <dgm:cxn modelId="{2C5437FF-A313-48E0-8735-E71DE0F677F7}" type="presParOf" srcId="{E2D2240F-9FA9-4849-B82C-5DB63F0BD5FF}" destId="{831ADAA0-F92F-4E9C-8015-07A88C90ABFB}" srcOrd="3" destOrd="0" presId="urn:microsoft.com/office/officeart/2005/8/layout/list1"/>
    <dgm:cxn modelId="{5DC34435-18E5-478C-8C71-71C19BAF00DF}" type="presParOf" srcId="{E2D2240F-9FA9-4849-B82C-5DB63F0BD5FF}" destId="{976B8DC5-D50B-47B8-AAD2-5A6A206B6869}" srcOrd="4" destOrd="0" presId="urn:microsoft.com/office/officeart/2005/8/layout/list1"/>
    <dgm:cxn modelId="{77293E3E-3A09-4EFF-B892-F0CB5B367A67}" type="presParOf" srcId="{976B8DC5-D50B-47B8-AAD2-5A6A206B6869}" destId="{536A42DA-49FA-4A80-9E43-AA18E110E337}" srcOrd="0" destOrd="0" presId="urn:microsoft.com/office/officeart/2005/8/layout/list1"/>
    <dgm:cxn modelId="{25C26224-7C15-4260-BCAE-291625E2932C}" type="presParOf" srcId="{976B8DC5-D50B-47B8-AAD2-5A6A206B6869}" destId="{F3301A1A-A5B4-4B90-B7AD-470193BFCBC2}" srcOrd="1" destOrd="0" presId="urn:microsoft.com/office/officeart/2005/8/layout/list1"/>
    <dgm:cxn modelId="{0AAD62EF-9877-4ED7-819B-B61684BFD419}" type="presParOf" srcId="{E2D2240F-9FA9-4849-B82C-5DB63F0BD5FF}" destId="{1113E4F9-C09B-4DA1-A5FE-BC969AB8A917}" srcOrd="5" destOrd="0" presId="urn:microsoft.com/office/officeart/2005/8/layout/list1"/>
    <dgm:cxn modelId="{F655E6F4-3FEF-4AAE-A175-8BE0317F1A2A}" type="presParOf" srcId="{E2D2240F-9FA9-4849-B82C-5DB63F0BD5FF}" destId="{5004A661-2921-43A4-95C7-0AECD87823B3}" srcOrd="6" destOrd="0" presId="urn:microsoft.com/office/officeart/2005/8/layout/list1"/>
    <dgm:cxn modelId="{569E3AF3-58E8-4977-A03B-90A19438F7E2}" type="presParOf" srcId="{E2D2240F-9FA9-4849-B82C-5DB63F0BD5FF}" destId="{D39BF263-AC78-493B-9A6A-69FB31E7E4EE}" srcOrd="7" destOrd="0" presId="urn:microsoft.com/office/officeart/2005/8/layout/list1"/>
    <dgm:cxn modelId="{4DB8C5A2-E8B3-4109-BC8A-AA4B69A03322}" type="presParOf" srcId="{E2D2240F-9FA9-4849-B82C-5DB63F0BD5FF}" destId="{AAEDD24A-3A8A-4DB0-A5BC-A6E598782572}" srcOrd="8" destOrd="0" presId="urn:microsoft.com/office/officeart/2005/8/layout/list1"/>
    <dgm:cxn modelId="{B408866B-BC82-4EBB-A039-09C68019A221}" type="presParOf" srcId="{AAEDD24A-3A8A-4DB0-A5BC-A6E598782572}" destId="{A754072A-F562-44FB-A8E9-2E93BB0B0672}" srcOrd="0" destOrd="0" presId="urn:microsoft.com/office/officeart/2005/8/layout/list1"/>
    <dgm:cxn modelId="{FB87F4E5-561C-4FDC-AC14-567E0FF6D192}" type="presParOf" srcId="{AAEDD24A-3A8A-4DB0-A5BC-A6E598782572}" destId="{6180F2CE-4FBE-49E7-ADE9-81EAA20D5EE4}" srcOrd="1" destOrd="0" presId="urn:microsoft.com/office/officeart/2005/8/layout/list1"/>
    <dgm:cxn modelId="{C89CA957-3C0F-4A6E-96DE-B9AB58E14E26}" type="presParOf" srcId="{E2D2240F-9FA9-4849-B82C-5DB63F0BD5FF}" destId="{AF2299AD-B4C8-45C2-B30A-C3E34754DE7C}" srcOrd="9" destOrd="0" presId="urn:microsoft.com/office/officeart/2005/8/layout/list1"/>
    <dgm:cxn modelId="{F8CA8E7D-AE34-47FD-90EE-0D736B3A793E}" type="presParOf" srcId="{E2D2240F-9FA9-4849-B82C-5DB63F0BD5FF}" destId="{1CE742E9-6018-4707-BCF0-7866D3048784}" srcOrd="10" destOrd="0" presId="urn:microsoft.com/office/officeart/2005/8/layout/list1"/>
    <dgm:cxn modelId="{EA435100-5391-4A75-A1F4-BAB17C6B3674}" type="presParOf" srcId="{E2D2240F-9FA9-4849-B82C-5DB63F0BD5FF}" destId="{8B79BF02-92E4-47C2-BF10-4BD3C8BB2D3B}" srcOrd="11" destOrd="0" presId="urn:microsoft.com/office/officeart/2005/8/layout/list1"/>
    <dgm:cxn modelId="{D32209AA-315D-43A7-BB61-8BA397914B73}" type="presParOf" srcId="{E2D2240F-9FA9-4849-B82C-5DB63F0BD5FF}" destId="{25233324-40A1-40E3-BEF9-CB64DA3367FB}" srcOrd="12" destOrd="0" presId="urn:microsoft.com/office/officeart/2005/8/layout/list1"/>
    <dgm:cxn modelId="{40E8F60F-A680-419C-9D2E-D314643FB456}" type="presParOf" srcId="{25233324-40A1-40E3-BEF9-CB64DA3367FB}" destId="{F72BA85B-8382-43A2-8DDD-5BCA5F0484A4}" srcOrd="0" destOrd="0" presId="urn:microsoft.com/office/officeart/2005/8/layout/list1"/>
    <dgm:cxn modelId="{8A909E18-0009-4ABD-9B16-5CFEDE4DDAFC}" type="presParOf" srcId="{25233324-40A1-40E3-BEF9-CB64DA3367FB}" destId="{3BA52C21-78DB-4241-BB06-8F68CDC3997A}" srcOrd="1" destOrd="0" presId="urn:microsoft.com/office/officeart/2005/8/layout/list1"/>
    <dgm:cxn modelId="{B9389133-38D1-4662-9228-CA005FAEE8BD}" type="presParOf" srcId="{E2D2240F-9FA9-4849-B82C-5DB63F0BD5FF}" destId="{2A1FD6B0-8BE8-4BE7-BA9B-A413EE6DAD6A}" srcOrd="13" destOrd="0" presId="urn:microsoft.com/office/officeart/2005/8/layout/list1"/>
    <dgm:cxn modelId="{44008166-37E0-47AD-90DF-E86703EAEC83}" type="presParOf" srcId="{E2D2240F-9FA9-4849-B82C-5DB63F0BD5FF}" destId="{0639D172-4D80-4FCF-A5F9-0EC6BB7C39BF}" srcOrd="14" destOrd="0" presId="urn:microsoft.com/office/officeart/2005/8/layout/list1"/>
    <dgm:cxn modelId="{1BF82A4F-1B5D-4F2A-95C0-3C7B28D417B9}" type="presParOf" srcId="{E2D2240F-9FA9-4849-B82C-5DB63F0BD5FF}" destId="{582E983B-88C2-4CCE-A629-65E403B5551F}" srcOrd="15" destOrd="0" presId="urn:microsoft.com/office/officeart/2005/8/layout/list1"/>
    <dgm:cxn modelId="{8B472FEE-3143-4EA1-9974-67E103B0B1B3}" type="presParOf" srcId="{E2D2240F-9FA9-4849-B82C-5DB63F0BD5FF}" destId="{96F81D6A-B722-44D9-8CBA-DCBA7F878ED5}" srcOrd="16" destOrd="0" presId="urn:microsoft.com/office/officeart/2005/8/layout/list1"/>
    <dgm:cxn modelId="{1EFB962B-1A36-40FF-8E65-367DEDEBA5B4}" type="presParOf" srcId="{96F81D6A-B722-44D9-8CBA-DCBA7F878ED5}" destId="{9C72441D-8CC6-4708-80C2-4EAC759C5ED7}" srcOrd="0" destOrd="0" presId="urn:microsoft.com/office/officeart/2005/8/layout/list1"/>
    <dgm:cxn modelId="{842CCEE3-9BE5-489B-BE91-27B532E81001}" type="presParOf" srcId="{96F81D6A-B722-44D9-8CBA-DCBA7F878ED5}" destId="{D860E388-10F2-49F0-9B99-5ED5C0036161}" srcOrd="1" destOrd="0" presId="urn:microsoft.com/office/officeart/2005/8/layout/list1"/>
    <dgm:cxn modelId="{0BD72049-8F8F-4FB3-8947-FFB1C5F17376}" type="presParOf" srcId="{E2D2240F-9FA9-4849-B82C-5DB63F0BD5FF}" destId="{CC57AA06-B79F-4605-AEBF-6874118CCE07}" srcOrd="17" destOrd="0" presId="urn:microsoft.com/office/officeart/2005/8/layout/list1"/>
    <dgm:cxn modelId="{5094C766-71E0-4B55-AC30-CB025A7DDB7F}" type="presParOf" srcId="{E2D2240F-9FA9-4849-B82C-5DB63F0BD5FF}" destId="{56846DDF-CE33-49B2-A5E4-9221D9AD6C2F}" srcOrd="18" destOrd="0" presId="urn:microsoft.com/office/officeart/2005/8/layout/list1"/>
    <dgm:cxn modelId="{68A594D8-FF27-4D3E-B865-6DF9D2B75265}" type="presParOf" srcId="{E2D2240F-9FA9-4849-B82C-5DB63F0BD5FF}" destId="{CEF16A89-1C29-4A69-B95B-BF38FBD50BA8}" srcOrd="19" destOrd="0" presId="urn:microsoft.com/office/officeart/2005/8/layout/list1"/>
    <dgm:cxn modelId="{09861A78-178A-4036-ADDD-0EA783441302}" type="presParOf" srcId="{E2D2240F-9FA9-4849-B82C-5DB63F0BD5FF}" destId="{C7317B28-FDB7-4B63-97FE-F5AD2118DFE5}" srcOrd="20" destOrd="0" presId="urn:microsoft.com/office/officeart/2005/8/layout/list1"/>
    <dgm:cxn modelId="{29CB913E-8BD2-46D8-A61E-DF12DF700323}" type="presParOf" srcId="{C7317B28-FDB7-4B63-97FE-F5AD2118DFE5}" destId="{4B2E98CC-F5E6-45EF-9504-641C82EDCF48}" srcOrd="0" destOrd="0" presId="urn:microsoft.com/office/officeart/2005/8/layout/list1"/>
    <dgm:cxn modelId="{67031130-4CA3-46A0-BE2D-5D219217E972}" type="presParOf" srcId="{C7317B28-FDB7-4B63-97FE-F5AD2118DFE5}" destId="{9E1919B9-6E40-4C4F-AD6F-55A8A35CA1E5}" srcOrd="1" destOrd="0" presId="urn:microsoft.com/office/officeart/2005/8/layout/list1"/>
    <dgm:cxn modelId="{A35F7852-05F3-49B9-8ECB-6426F28095DB}" type="presParOf" srcId="{E2D2240F-9FA9-4849-B82C-5DB63F0BD5FF}" destId="{8607F0CA-D0B8-4643-87A5-B4B07ACED25C}" srcOrd="21" destOrd="0" presId="urn:microsoft.com/office/officeart/2005/8/layout/list1"/>
    <dgm:cxn modelId="{7289CD95-57C4-4740-9D19-337F8E4DDE93}" type="presParOf" srcId="{E2D2240F-9FA9-4849-B82C-5DB63F0BD5FF}" destId="{42313AA2-D218-4337-9B60-BB94C770585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0.17167</cdr:x>
      <cdr:y>0.74444</cdr:y>
    </cdr:from>
    <cdr:to>
      <cdr:x>0.58667</cdr:x>
      <cdr:y>0.89444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4860" y="2042154"/>
          <a:ext cx="1897380" cy="411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0.04692</cdr:x>
      <cdr:y>0.93353</cdr:y>
    </cdr:from>
    <cdr:to>
      <cdr:x>0.93372</cdr:x>
      <cdr:y>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31080" y="4494949"/>
          <a:ext cx="6257637" cy="3014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>
              <a:latin typeface="Rockwell" panose="02060603020205020403" pitchFamily="18" charset="0"/>
            </a:rPr>
            <a:t>         Kinder</a:t>
          </a:r>
          <a:r>
            <a:rPr lang="en-US" sz="1100" dirty="0">
              <a:latin typeface="Rockwell" panose="02060603020205020403" pitchFamily="18" charset="0"/>
            </a:rPr>
            <a:t>	</a:t>
          </a:r>
          <a:r>
            <a:rPr lang="en-US" sz="1100" dirty="0" smtClean="0">
              <a:latin typeface="Rockwell" panose="02060603020205020403" pitchFamily="18" charset="0"/>
            </a:rPr>
            <a:t>                1ro</a:t>
          </a:r>
          <a:r>
            <a:rPr lang="en-US" sz="1100" dirty="0">
              <a:latin typeface="Rockwell" panose="02060603020205020403" pitchFamily="18" charset="0"/>
            </a:rPr>
            <a:t>	</a:t>
          </a:r>
          <a:r>
            <a:rPr lang="en-US" sz="1100" dirty="0" smtClean="0">
              <a:latin typeface="Rockwell" panose="02060603020205020403" pitchFamily="18" charset="0"/>
            </a:rPr>
            <a:t>                  2do                       3ro</a:t>
          </a:r>
          <a:r>
            <a:rPr lang="en-US" dirty="0">
              <a:latin typeface="Rockwell" panose="02060603020205020403" pitchFamily="18" charset="0"/>
            </a:rPr>
            <a:t> </a:t>
          </a:r>
          <a:r>
            <a:rPr lang="en-US" dirty="0" smtClean="0">
              <a:latin typeface="Rockwell" panose="02060603020205020403" pitchFamily="18" charset="0"/>
            </a:rPr>
            <a:t>                    </a:t>
          </a:r>
          <a:r>
            <a:rPr lang="en-US" sz="1100" dirty="0" smtClean="0">
              <a:latin typeface="Rockwell" panose="02060603020205020403" pitchFamily="18" charset="0"/>
            </a:rPr>
            <a:t>4to</a:t>
          </a:r>
          <a:r>
            <a:rPr lang="en-US" sz="1100" dirty="0">
              <a:latin typeface="Rockwell" panose="02060603020205020403" pitchFamily="18" charset="0"/>
            </a:rPr>
            <a:t>	</a:t>
          </a:r>
          <a:r>
            <a:rPr lang="en-US" sz="1100" dirty="0" smtClean="0">
              <a:latin typeface="Rockwell" panose="02060603020205020403" pitchFamily="18" charset="0"/>
            </a:rPr>
            <a:t> 5to</a:t>
          </a:r>
          <a:endParaRPr lang="en-US" sz="1100" dirty="0">
            <a:latin typeface="Rockwell" panose="02060603020205020403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B06119-46EF-44DD-969A-9DF4AE38181F}" type="datetimeFigureOut">
              <a:rPr lang="en-US" smtClean="0"/>
              <a:pPr/>
              <a:t>10/22/2015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ADD7FA-1298-42C4-B331-95F1E3D09C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54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E04A22-AE47-44FD-B526-2D06BE9DB79D}" type="datetimeFigureOut">
              <a:rPr lang="en-US" smtClean="0"/>
              <a:pPr/>
              <a:t>10/22/2015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94DD4D-944E-4937-A86B-B5924FC355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482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goal of the program is to add another language 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goal is to have 50% native English speakers and 50% native Spanish speakers in a class</a:t>
            </a:r>
          </a:p>
          <a:p>
            <a:r>
              <a:rPr lang="en-US" baseline="0" dirty="0" smtClean="0"/>
              <a:t>Bi-literacy includes ALL content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4DD4D-944E-4937-A86B-B5924FC3557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26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demonstrates a comparison</a:t>
            </a:r>
            <a:r>
              <a:rPr lang="en-US" baseline="0" dirty="0" smtClean="0"/>
              <a:t> of seven different bilingual program models. This graph is in: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Thomas, W., &amp; Collier, V. (2012).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Dual language education for a transformed world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Albuquerque,NM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Press.</a:t>
            </a:r>
            <a:r>
              <a:rPr lang="en-US" baseline="0" dirty="0" smtClean="0"/>
              <a:t> P. 93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4DD4D-944E-4937-A86B-B5924FC3557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679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4DD4D-944E-4937-A86B-B5924FC3557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464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8F227-98C4-4CA6-8A6C-983B7B6767A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749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8F227-98C4-4CA6-8A6C-983B7B6767A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96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8F227-98C4-4CA6-8A6C-983B7B6767A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5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8F227-98C4-4CA6-8A6C-983B7B6767A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82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8F227-98C4-4CA6-8A6C-983B7B6767A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57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4DD4D-944E-4937-A86B-B5924FC3557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68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4DD4D-944E-4937-A86B-B5924FC3557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37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8F227-98C4-4CA6-8A6C-983B7B6767A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49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First bullet</a:t>
            </a:r>
            <a:r>
              <a:rPr lang="en-US" dirty="0" smtClean="0"/>
              <a:t>:</a:t>
            </a:r>
            <a:r>
              <a:rPr lang="en-US" baseline="0" dirty="0" smtClean="0"/>
              <a:t> this will depend on whether the model is 50/50 or 80/20</a:t>
            </a:r>
          </a:p>
          <a:p>
            <a:r>
              <a:rPr lang="en-US" b="1" baseline="0" dirty="0" smtClean="0"/>
              <a:t>Second bullet: </a:t>
            </a:r>
            <a:r>
              <a:rPr lang="en-US" baseline="0" dirty="0" smtClean="0"/>
              <a:t>Entrance process is explained in slide 9</a:t>
            </a:r>
          </a:p>
          <a:p>
            <a:r>
              <a:rPr lang="en-US" b="1" baseline="0" dirty="0" smtClean="0"/>
              <a:t>Third bullet:</a:t>
            </a:r>
            <a:r>
              <a:rPr lang="en-US" baseline="0" dirty="0" smtClean="0"/>
              <a:t> Lessons are not translated, instead instruction is delivered in a comprehensible way (by using second language acquisition strategies) to ensure student understanding in all content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4DD4D-944E-4937-A86B-B5924FC3557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31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First</a:t>
            </a:r>
            <a:r>
              <a:rPr lang="en-US" b="1" baseline="0" dirty="0" smtClean="0"/>
              <a:t> bullet: </a:t>
            </a:r>
            <a:r>
              <a:rPr lang="en-US" b="0" baseline="0" dirty="0" smtClean="0"/>
              <a:t>Research shows that it takes at least 5-7 years to reach academic proficiency (Thomas &amp; Collier)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4DD4D-944E-4937-A86B-B5924FC3557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560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Parent involvement is important in order to emphasize</a:t>
            </a:r>
            <a:r>
              <a:rPr lang="en-US" baseline="0" dirty="0" smtClean="0"/>
              <a:t> to the students the importance and advantages of being </a:t>
            </a:r>
            <a:r>
              <a:rPr lang="en-US" baseline="0" dirty="0" err="1" smtClean="0"/>
              <a:t>Biliterate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4DD4D-944E-4937-A86B-B5924FC3557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54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Parent involvement is important in order to emphasize</a:t>
            </a:r>
            <a:r>
              <a:rPr lang="en-US" baseline="0" dirty="0" smtClean="0"/>
              <a:t> to the students the importance and advantages of being </a:t>
            </a:r>
            <a:r>
              <a:rPr lang="en-US" baseline="0" dirty="0" err="1" smtClean="0"/>
              <a:t>Biliterate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4DD4D-944E-4937-A86B-B5924FC3557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3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First bullet: </a:t>
            </a:r>
            <a:r>
              <a:rPr lang="en-US" b="0" dirty="0" smtClean="0"/>
              <a:t>Information form</a:t>
            </a:r>
            <a:r>
              <a:rPr lang="en-US" b="1" dirty="0" smtClean="0"/>
              <a:t> </a:t>
            </a:r>
            <a:r>
              <a:rPr lang="en-US" dirty="0" smtClean="0"/>
              <a:t>should be included in the packet that parents/community members receive</a:t>
            </a:r>
          </a:p>
          <a:p>
            <a:r>
              <a:rPr lang="en-US" b="1" dirty="0" smtClean="0"/>
              <a:t>Second bullet: </a:t>
            </a:r>
            <a:r>
              <a:rPr lang="en-US" b="0" dirty="0" smtClean="0"/>
              <a:t>May be administered in English and Spanish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4DD4D-944E-4937-A86B-B5924FC3557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71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7162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0" y="-2819400"/>
            <a:ext cx="12725400" cy="11627873"/>
            <a:chOff x="0" y="-1219200"/>
            <a:chExt cx="10424042" cy="9525000"/>
          </a:xfrm>
        </p:grpSpPr>
        <p:grpSp>
          <p:nvGrpSpPr>
            <p:cNvPr id="35" name="Group 34"/>
            <p:cNvGrpSpPr/>
            <p:nvPr userDrawn="1"/>
          </p:nvGrpSpPr>
          <p:grpSpPr>
            <a:xfrm>
              <a:off x="0" y="-1219200"/>
              <a:ext cx="5242442" cy="9525000"/>
              <a:chOff x="609600" y="-1447800"/>
              <a:chExt cx="5410200" cy="9829800"/>
            </a:xfrm>
          </p:grpSpPr>
          <p:grpSp>
            <p:nvGrpSpPr>
              <p:cNvPr id="34" name="Group 33"/>
              <p:cNvGrpSpPr/>
              <p:nvPr userDrawn="1"/>
            </p:nvGrpSpPr>
            <p:grpSpPr>
              <a:xfrm>
                <a:off x="609600" y="-1447800"/>
                <a:ext cx="5410200" cy="6934200"/>
                <a:chOff x="609600" y="-1447800"/>
                <a:chExt cx="5410200" cy="6934200"/>
              </a:xfrm>
            </p:grpSpPr>
            <p:grpSp>
              <p:nvGrpSpPr>
                <p:cNvPr id="14" name="Group 13"/>
                <p:cNvGrpSpPr/>
                <p:nvPr userDrawn="1"/>
              </p:nvGrpSpPr>
              <p:grpSpPr>
                <a:xfrm>
                  <a:off x="609600" y="-1447800"/>
                  <a:ext cx="5410200" cy="3810000"/>
                  <a:chOff x="609600" y="-1447800"/>
                  <a:chExt cx="5410200" cy="3810000"/>
                </a:xfrm>
              </p:grpSpPr>
              <p:cxnSp>
                <p:nvCxnSpPr>
                  <p:cNvPr id="8" name="Straight Connector 7"/>
                  <p:cNvCxnSpPr/>
                  <p:nvPr userDrawn="1"/>
                </p:nvCxnSpPr>
                <p:spPr>
                  <a:xfrm flipV="1">
                    <a:off x="609600" y="-5334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/>
                  <p:cNvCxnSpPr/>
                  <p:nvPr userDrawn="1"/>
                </p:nvCxnSpPr>
                <p:spPr>
                  <a:xfrm flipV="1">
                    <a:off x="609600" y="-7620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/>
                  <p:nvPr userDrawn="1"/>
                </p:nvCxnSpPr>
                <p:spPr>
                  <a:xfrm flipV="1">
                    <a:off x="609600" y="-9906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/>
                  <p:cNvCxnSpPr/>
                  <p:nvPr userDrawn="1"/>
                </p:nvCxnSpPr>
                <p:spPr>
                  <a:xfrm flipV="1">
                    <a:off x="609600" y="-12192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/>
                  <p:nvPr userDrawn="1"/>
                </p:nvCxnSpPr>
                <p:spPr>
                  <a:xfrm flipV="1">
                    <a:off x="609600" y="-14478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" name="Group 14"/>
                <p:cNvGrpSpPr/>
                <p:nvPr userDrawn="1"/>
              </p:nvGrpSpPr>
              <p:grpSpPr>
                <a:xfrm>
                  <a:off x="609600" y="1676400"/>
                  <a:ext cx="5410200" cy="3810000"/>
                  <a:chOff x="609600" y="-1447800"/>
                  <a:chExt cx="5410200" cy="3810000"/>
                </a:xfrm>
              </p:grpSpPr>
              <p:cxnSp>
                <p:nvCxnSpPr>
                  <p:cNvPr id="16" name="Straight Connector 15"/>
                  <p:cNvCxnSpPr/>
                  <p:nvPr userDrawn="1"/>
                </p:nvCxnSpPr>
                <p:spPr>
                  <a:xfrm flipV="1">
                    <a:off x="609600" y="-5334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 userDrawn="1"/>
                </p:nvCxnSpPr>
                <p:spPr>
                  <a:xfrm flipV="1">
                    <a:off x="609600" y="-7620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 userDrawn="1"/>
                </p:nvCxnSpPr>
                <p:spPr>
                  <a:xfrm flipV="1">
                    <a:off x="609600" y="-9906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 userDrawn="1"/>
                </p:nvCxnSpPr>
                <p:spPr>
                  <a:xfrm flipV="1">
                    <a:off x="609600" y="-12192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 userDrawn="1"/>
                </p:nvCxnSpPr>
                <p:spPr>
                  <a:xfrm flipV="1">
                    <a:off x="609600" y="-14478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3" name="Group 32"/>
              <p:cNvGrpSpPr/>
              <p:nvPr userDrawn="1"/>
            </p:nvGrpSpPr>
            <p:grpSpPr>
              <a:xfrm flipV="1">
                <a:off x="609600" y="1447800"/>
                <a:ext cx="5410200" cy="6934200"/>
                <a:chOff x="762000" y="-1295400"/>
                <a:chExt cx="5410200" cy="6934200"/>
              </a:xfrm>
            </p:grpSpPr>
            <p:grpSp>
              <p:nvGrpSpPr>
                <p:cNvPr id="21" name="Group 20"/>
                <p:cNvGrpSpPr/>
                <p:nvPr userDrawn="1"/>
              </p:nvGrpSpPr>
              <p:grpSpPr>
                <a:xfrm>
                  <a:off x="762000" y="-1295400"/>
                  <a:ext cx="5410200" cy="3810000"/>
                  <a:chOff x="609600" y="-1447800"/>
                  <a:chExt cx="5410200" cy="3810000"/>
                </a:xfrm>
              </p:grpSpPr>
              <p:cxnSp>
                <p:nvCxnSpPr>
                  <p:cNvPr id="22" name="Straight Connector 21"/>
                  <p:cNvCxnSpPr/>
                  <p:nvPr userDrawn="1"/>
                </p:nvCxnSpPr>
                <p:spPr>
                  <a:xfrm flipV="1">
                    <a:off x="609600" y="-5334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 userDrawn="1"/>
                </p:nvCxnSpPr>
                <p:spPr>
                  <a:xfrm flipV="1">
                    <a:off x="609600" y="-7620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 userDrawn="1"/>
                </p:nvCxnSpPr>
                <p:spPr>
                  <a:xfrm flipV="1">
                    <a:off x="609600" y="-9906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 userDrawn="1"/>
                </p:nvCxnSpPr>
                <p:spPr>
                  <a:xfrm flipV="1">
                    <a:off x="609600" y="-12192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 userDrawn="1"/>
                </p:nvCxnSpPr>
                <p:spPr>
                  <a:xfrm flipV="1">
                    <a:off x="609600" y="-14478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Group 26"/>
                <p:cNvGrpSpPr/>
                <p:nvPr userDrawn="1"/>
              </p:nvGrpSpPr>
              <p:grpSpPr>
                <a:xfrm>
                  <a:off x="762000" y="1828800"/>
                  <a:ext cx="5410200" cy="3810000"/>
                  <a:chOff x="609600" y="-1447800"/>
                  <a:chExt cx="5410200" cy="3810000"/>
                </a:xfrm>
              </p:grpSpPr>
              <p:cxnSp>
                <p:nvCxnSpPr>
                  <p:cNvPr id="28" name="Straight Connector 27"/>
                  <p:cNvCxnSpPr/>
                  <p:nvPr userDrawn="1"/>
                </p:nvCxnSpPr>
                <p:spPr>
                  <a:xfrm flipV="1">
                    <a:off x="609600" y="-5334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 userDrawn="1"/>
                </p:nvCxnSpPr>
                <p:spPr>
                  <a:xfrm flipV="1">
                    <a:off x="609600" y="-7620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 userDrawn="1"/>
                </p:nvCxnSpPr>
                <p:spPr>
                  <a:xfrm flipV="1">
                    <a:off x="609600" y="-9906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 userDrawn="1"/>
                </p:nvCxnSpPr>
                <p:spPr>
                  <a:xfrm flipV="1">
                    <a:off x="609600" y="-12192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 userDrawn="1"/>
                </p:nvCxnSpPr>
                <p:spPr>
                  <a:xfrm flipV="1">
                    <a:off x="609600" y="-14478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6" name="Group 35"/>
            <p:cNvGrpSpPr/>
            <p:nvPr userDrawn="1"/>
          </p:nvGrpSpPr>
          <p:grpSpPr>
            <a:xfrm flipH="1">
              <a:off x="5181600" y="-1219200"/>
              <a:ext cx="5242442" cy="9525000"/>
              <a:chOff x="609600" y="-1447800"/>
              <a:chExt cx="5410200" cy="9829800"/>
            </a:xfrm>
          </p:grpSpPr>
          <p:grpSp>
            <p:nvGrpSpPr>
              <p:cNvPr id="37" name="Group 33"/>
              <p:cNvGrpSpPr/>
              <p:nvPr userDrawn="1"/>
            </p:nvGrpSpPr>
            <p:grpSpPr>
              <a:xfrm>
                <a:off x="609600" y="-1447800"/>
                <a:ext cx="5410200" cy="6934200"/>
                <a:chOff x="609600" y="-1447800"/>
                <a:chExt cx="5410200" cy="6934200"/>
              </a:xfrm>
            </p:grpSpPr>
            <p:grpSp>
              <p:nvGrpSpPr>
                <p:cNvPr id="51" name="Group 13"/>
                <p:cNvGrpSpPr/>
                <p:nvPr userDrawn="1"/>
              </p:nvGrpSpPr>
              <p:grpSpPr>
                <a:xfrm>
                  <a:off x="609600" y="-1447800"/>
                  <a:ext cx="5410200" cy="3810000"/>
                  <a:chOff x="609600" y="-1447800"/>
                  <a:chExt cx="5410200" cy="3810000"/>
                </a:xfrm>
              </p:grpSpPr>
              <p:cxnSp>
                <p:nvCxnSpPr>
                  <p:cNvPr id="58" name="Straight Connector 57"/>
                  <p:cNvCxnSpPr/>
                  <p:nvPr userDrawn="1"/>
                </p:nvCxnSpPr>
                <p:spPr>
                  <a:xfrm flipV="1">
                    <a:off x="609600" y="-5334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 userDrawn="1"/>
                </p:nvCxnSpPr>
                <p:spPr>
                  <a:xfrm flipV="1">
                    <a:off x="609600" y="-7620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 userDrawn="1"/>
                </p:nvCxnSpPr>
                <p:spPr>
                  <a:xfrm flipV="1">
                    <a:off x="609600" y="-9906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 userDrawn="1"/>
                </p:nvCxnSpPr>
                <p:spPr>
                  <a:xfrm flipV="1">
                    <a:off x="609600" y="-12192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 userDrawn="1"/>
                </p:nvCxnSpPr>
                <p:spPr>
                  <a:xfrm flipV="1">
                    <a:off x="609600" y="-14478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14"/>
                <p:cNvGrpSpPr/>
                <p:nvPr userDrawn="1"/>
              </p:nvGrpSpPr>
              <p:grpSpPr>
                <a:xfrm>
                  <a:off x="609600" y="1676400"/>
                  <a:ext cx="5410200" cy="3810000"/>
                  <a:chOff x="609600" y="-1447800"/>
                  <a:chExt cx="5410200" cy="3810000"/>
                </a:xfrm>
              </p:grpSpPr>
              <p:cxnSp>
                <p:nvCxnSpPr>
                  <p:cNvPr id="53" name="Straight Connector 52"/>
                  <p:cNvCxnSpPr/>
                  <p:nvPr userDrawn="1"/>
                </p:nvCxnSpPr>
                <p:spPr>
                  <a:xfrm flipV="1">
                    <a:off x="609600" y="-5334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16"/>
                  <p:cNvCxnSpPr/>
                  <p:nvPr userDrawn="1"/>
                </p:nvCxnSpPr>
                <p:spPr>
                  <a:xfrm flipV="1">
                    <a:off x="609600" y="-7620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17"/>
                  <p:cNvCxnSpPr/>
                  <p:nvPr userDrawn="1"/>
                </p:nvCxnSpPr>
                <p:spPr>
                  <a:xfrm flipV="1">
                    <a:off x="609600" y="-9906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 userDrawn="1"/>
                </p:nvCxnSpPr>
                <p:spPr>
                  <a:xfrm flipV="1">
                    <a:off x="609600" y="-12192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 userDrawn="1"/>
                </p:nvCxnSpPr>
                <p:spPr>
                  <a:xfrm flipV="1">
                    <a:off x="609600" y="-14478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8" name="Group 32"/>
              <p:cNvGrpSpPr/>
              <p:nvPr userDrawn="1"/>
            </p:nvGrpSpPr>
            <p:grpSpPr>
              <a:xfrm flipV="1">
                <a:off x="609600" y="1447800"/>
                <a:ext cx="5410200" cy="6934200"/>
                <a:chOff x="762000" y="-1295400"/>
                <a:chExt cx="5410200" cy="6934200"/>
              </a:xfrm>
            </p:grpSpPr>
            <p:grpSp>
              <p:nvGrpSpPr>
                <p:cNvPr id="39" name="Group 20"/>
                <p:cNvGrpSpPr/>
                <p:nvPr userDrawn="1"/>
              </p:nvGrpSpPr>
              <p:grpSpPr>
                <a:xfrm>
                  <a:off x="762000" y="-1295400"/>
                  <a:ext cx="5410200" cy="3810000"/>
                  <a:chOff x="609600" y="-1447800"/>
                  <a:chExt cx="5410200" cy="3810000"/>
                </a:xfrm>
              </p:grpSpPr>
              <p:cxnSp>
                <p:nvCxnSpPr>
                  <p:cNvPr id="46" name="Straight Connector 45"/>
                  <p:cNvCxnSpPr/>
                  <p:nvPr userDrawn="1"/>
                </p:nvCxnSpPr>
                <p:spPr>
                  <a:xfrm flipV="1">
                    <a:off x="609600" y="-5334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 userDrawn="1"/>
                </p:nvCxnSpPr>
                <p:spPr>
                  <a:xfrm flipV="1">
                    <a:off x="609600" y="-7620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 userDrawn="1"/>
                </p:nvCxnSpPr>
                <p:spPr>
                  <a:xfrm flipV="1">
                    <a:off x="609600" y="-9906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 userDrawn="1"/>
                </p:nvCxnSpPr>
                <p:spPr>
                  <a:xfrm flipV="1">
                    <a:off x="609600" y="-12192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 userDrawn="1"/>
                </p:nvCxnSpPr>
                <p:spPr>
                  <a:xfrm flipV="1">
                    <a:off x="609600" y="-14478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" name="Group 26"/>
                <p:cNvGrpSpPr/>
                <p:nvPr userDrawn="1"/>
              </p:nvGrpSpPr>
              <p:grpSpPr>
                <a:xfrm>
                  <a:off x="762000" y="1828800"/>
                  <a:ext cx="5410200" cy="3810000"/>
                  <a:chOff x="609600" y="-1447800"/>
                  <a:chExt cx="5410200" cy="3810000"/>
                </a:xfrm>
              </p:grpSpPr>
              <p:cxnSp>
                <p:nvCxnSpPr>
                  <p:cNvPr id="41" name="Straight Connector 40"/>
                  <p:cNvCxnSpPr/>
                  <p:nvPr userDrawn="1"/>
                </p:nvCxnSpPr>
                <p:spPr>
                  <a:xfrm flipV="1">
                    <a:off x="609600" y="-5334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 userDrawn="1"/>
                </p:nvCxnSpPr>
                <p:spPr>
                  <a:xfrm flipV="1">
                    <a:off x="609600" y="-7620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 userDrawn="1"/>
                </p:nvCxnSpPr>
                <p:spPr>
                  <a:xfrm flipV="1">
                    <a:off x="609600" y="-9906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 userDrawn="1"/>
                </p:nvCxnSpPr>
                <p:spPr>
                  <a:xfrm flipV="1">
                    <a:off x="609600" y="-12192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 userDrawn="1"/>
                </p:nvCxnSpPr>
                <p:spPr>
                  <a:xfrm flipV="1">
                    <a:off x="609600" y="-1447800"/>
                    <a:ext cx="5410200" cy="289560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9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63" name="Rectangle 62"/>
          <p:cNvSpPr/>
          <p:nvPr userDrawn="1"/>
        </p:nvSpPr>
        <p:spPr>
          <a:xfrm>
            <a:off x="1828800" y="2362200"/>
            <a:ext cx="7315200" cy="16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7" name="Group 66"/>
          <p:cNvGrpSpPr/>
          <p:nvPr userDrawn="1"/>
        </p:nvGrpSpPr>
        <p:grpSpPr>
          <a:xfrm>
            <a:off x="990600" y="2362200"/>
            <a:ext cx="1752600" cy="1694985"/>
            <a:chOff x="990600" y="2362200"/>
            <a:chExt cx="1752600" cy="1694985"/>
          </a:xfrm>
        </p:grpSpPr>
        <p:pic>
          <p:nvPicPr>
            <p:cNvPr id="66" name="Picture 65" descr="smallblueHISDseal.jpg"/>
            <p:cNvPicPr>
              <a:picLocks noChangeAspect="1"/>
            </p:cNvPicPr>
            <p:nvPr userDrawn="1"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90600" y="2362200"/>
              <a:ext cx="1752600" cy="1694985"/>
            </a:xfrm>
            <a:prstGeom prst="ellipse">
              <a:avLst/>
            </a:prstGeom>
            <a:ln w="38100">
              <a:noFill/>
            </a:ln>
          </p:spPr>
        </p:pic>
        <p:sp>
          <p:nvSpPr>
            <p:cNvPr id="65" name="Oval 64"/>
            <p:cNvSpPr/>
            <p:nvPr userDrawn="1"/>
          </p:nvSpPr>
          <p:spPr>
            <a:xfrm>
              <a:off x="1000125" y="2362200"/>
              <a:ext cx="1714500" cy="1682496"/>
            </a:xfrm>
            <a:prstGeom prst="ellipse">
              <a:avLst/>
            </a:prstGeom>
            <a:noFill/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0" y="1524000"/>
            <a:ext cx="3429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163762"/>
            <a:ext cx="3429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81600" y="15351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3DC6-686A-4CD4-B4E2-45B781A2C6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3DC6-686A-4CD4-B4E2-45B781A2C6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1600200"/>
            <a:ext cx="4114800" cy="373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410200"/>
            <a:ext cx="41148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3DC6-686A-4CD4-B4E2-45B781A2C6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791200" y="1600200"/>
            <a:ext cx="304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791200" y="2239962"/>
            <a:ext cx="304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0537-DEE3-4C27-8FFF-AC659D2032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03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83002"/>
            <a:ext cx="7772400" cy="17147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7200"/>
              </a:lnSpc>
              <a:defRPr sz="7200" b="1" i="0" kern="0" spc="20" baseline="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18597"/>
            <a:ext cx="7677431" cy="17526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6909EE-8428-ED45-A84E-918F1C872BF6}" type="datetime1">
              <a:rPr lang="en-US" smtClean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2C1F8-3BA5-F24E-8618-E52498D87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coming #GreatAll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3DC6-686A-4CD4-B4E2-45B781A2C6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HISDdriver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4530" y="1"/>
            <a:ext cx="8899470" cy="5867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gaged Stak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3DC6-686A-4CD4-B4E2-45B781A2C6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engagedstakeholders.png"/>
          <p:cNvPicPr>
            <a:picLocks noChangeAspect="1"/>
          </p:cNvPicPr>
          <p:nvPr userDrawn="1"/>
        </p:nvPicPr>
        <p:blipFill>
          <a:blip r:embed="rId2" cstate="print"/>
          <a:srcRect l="212" r="212"/>
          <a:stretch>
            <a:fillRect/>
          </a:stretch>
        </p:blipFill>
        <p:spPr>
          <a:xfrm>
            <a:off x="1676400" y="1295400"/>
            <a:ext cx="5791200" cy="454603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676400" y="762000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ENGAGED STAKEHOLDERS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d Stakeholder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 userDrawn="1"/>
        </p:nvGrpSpPr>
        <p:grpSpPr>
          <a:xfrm>
            <a:off x="-1227377" y="228600"/>
            <a:ext cx="4054954" cy="6399837"/>
            <a:chOff x="-1227377" y="228600"/>
            <a:chExt cx="4054954" cy="6399837"/>
          </a:xfrm>
        </p:grpSpPr>
        <p:cxnSp>
          <p:nvCxnSpPr>
            <p:cNvPr id="7" name="Straight Connector 6"/>
            <p:cNvCxnSpPr/>
            <p:nvPr userDrawn="1"/>
          </p:nvCxnSpPr>
          <p:spPr>
            <a:xfrm rot="3710613">
              <a:off x="-2084974" y="1715886"/>
              <a:ext cx="6399837" cy="342526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rot="3710613">
              <a:off x="-2242397" y="1715886"/>
              <a:ext cx="6399837" cy="342526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3710613">
              <a:off x="-2399819" y="1715886"/>
              <a:ext cx="6399837" cy="342526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rot="3710613">
              <a:off x="-2557241" y="1715886"/>
              <a:ext cx="6399837" cy="342526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rot="3710613">
              <a:off x="-2714663" y="1715886"/>
              <a:ext cx="6399837" cy="342526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 userDrawn="1"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23993DC6-686A-4CD4-B4E2-45B781A2C6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engagedstakeholder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112395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>
          <a:xfrm>
            <a:off x="228600" y="2464713"/>
            <a:ext cx="1143000" cy="4539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300" b="1" dirty="0" smtClean="0">
                <a:latin typeface="+mj-lt"/>
              </a:rPr>
              <a:t>ENGAGED</a:t>
            </a:r>
            <a:r>
              <a:rPr lang="en-US" sz="1300" b="1" baseline="0" dirty="0" smtClean="0">
                <a:latin typeface="+mj-lt"/>
              </a:rPr>
              <a:t> </a:t>
            </a:r>
            <a:r>
              <a:rPr lang="en-US" sz="1050" b="1" baseline="0" dirty="0" smtClean="0">
                <a:latin typeface="+mj-lt"/>
              </a:rPr>
              <a:t>STAKEHOLDERS</a:t>
            </a:r>
            <a:endParaRPr lang="en-US" sz="1050" b="1" dirty="0" smtClean="0">
              <a:latin typeface="+mj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igor &amp; Accounta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3DC6-686A-4CD4-B4E2-45B781A2C6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engagedstakeholders.png"/>
          <p:cNvPicPr>
            <a:picLocks noChangeAspect="1"/>
          </p:cNvPicPr>
          <p:nvPr userDrawn="1"/>
        </p:nvPicPr>
        <p:blipFill>
          <a:blip r:embed="rId2" cstate="print"/>
          <a:srcRect l="949" r="-377"/>
          <a:stretch>
            <a:fillRect/>
          </a:stretch>
        </p:blipFill>
        <p:spPr>
          <a:xfrm>
            <a:off x="1752600" y="1295400"/>
            <a:ext cx="5715000" cy="454603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676400" y="762000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RIGOR &amp; ACCOUNTABILITY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or &amp; Accountability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-1227377" y="228600"/>
            <a:ext cx="4054954" cy="6399837"/>
            <a:chOff x="-1227377" y="228600"/>
            <a:chExt cx="4054954" cy="6399837"/>
          </a:xfrm>
        </p:grpSpPr>
        <p:cxnSp>
          <p:nvCxnSpPr>
            <p:cNvPr id="7" name="Straight Connector 6"/>
            <p:cNvCxnSpPr/>
            <p:nvPr userDrawn="1"/>
          </p:nvCxnSpPr>
          <p:spPr>
            <a:xfrm rot="3710613">
              <a:off x="-2084974" y="1715886"/>
              <a:ext cx="6399837" cy="342526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rot="3710613">
              <a:off x="-2242397" y="1715886"/>
              <a:ext cx="6399837" cy="342526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3710613">
              <a:off x="-2399819" y="1715886"/>
              <a:ext cx="6399837" cy="342526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rot="3710613">
              <a:off x="-2557241" y="1715886"/>
              <a:ext cx="6399837" cy="342526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rot="3710613">
              <a:off x="-2714663" y="1715886"/>
              <a:ext cx="6399837" cy="342526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 userDrawn="1"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23993DC6-686A-4CD4-B4E2-45B781A2C6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engagedstakeholder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2614" y="1600200"/>
            <a:ext cx="1095922" cy="86677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28600" y="2464713"/>
            <a:ext cx="114300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300" b="1" dirty="0" smtClean="0">
                <a:latin typeface="+mj-lt"/>
              </a:rPr>
              <a:t>RIGOR</a:t>
            </a:r>
            <a:r>
              <a:rPr lang="en-US" sz="1300" b="1" baseline="0" dirty="0" smtClean="0">
                <a:latin typeface="+mj-lt"/>
              </a:rPr>
              <a:t> &amp; </a:t>
            </a:r>
            <a:r>
              <a:rPr lang="en-US" sz="900" b="1" baseline="0" dirty="0" smtClean="0">
                <a:latin typeface="+mj-lt"/>
              </a:rPr>
              <a:t>ACCOUNTABILITY</a:t>
            </a:r>
            <a:endParaRPr lang="en-US" sz="900" b="1" dirty="0" smtClean="0">
              <a:latin typeface="+mj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st Century Le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3DC6-686A-4CD4-B4E2-45B781A2C6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engagedstakeholder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323369"/>
            <a:ext cx="5791200" cy="449009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676400" y="762000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21</a:t>
            </a:r>
            <a:r>
              <a:rPr lang="en-US" sz="2800" baseline="30000" dirty="0" smtClean="0">
                <a:latin typeface="+mj-lt"/>
              </a:rPr>
              <a:t>ST</a:t>
            </a:r>
            <a:r>
              <a:rPr lang="en-US" sz="2800" dirty="0" smtClean="0">
                <a:latin typeface="+mj-lt"/>
              </a:rPr>
              <a:t> CENTURY</a:t>
            </a:r>
            <a:r>
              <a:rPr lang="en-US" sz="2800" baseline="0" dirty="0" smtClean="0">
                <a:latin typeface="+mj-lt"/>
              </a:rPr>
              <a:t> LEARNING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st Century Learning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 userDrawn="1"/>
        </p:nvGrpSpPr>
        <p:grpSpPr>
          <a:xfrm>
            <a:off x="-1227377" y="228600"/>
            <a:ext cx="4054954" cy="6399837"/>
            <a:chOff x="-1227377" y="228600"/>
            <a:chExt cx="4054954" cy="6399837"/>
          </a:xfrm>
        </p:grpSpPr>
        <p:cxnSp>
          <p:nvCxnSpPr>
            <p:cNvPr id="7" name="Straight Connector 6"/>
            <p:cNvCxnSpPr/>
            <p:nvPr userDrawn="1"/>
          </p:nvCxnSpPr>
          <p:spPr>
            <a:xfrm rot="3710613">
              <a:off x="-2084974" y="1715886"/>
              <a:ext cx="6399837" cy="342526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rot="3710613">
              <a:off x="-2242397" y="1715886"/>
              <a:ext cx="6399837" cy="342526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3710613">
              <a:off x="-2399819" y="1715886"/>
              <a:ext cx="6399837" cy="342526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rot="3710613">
              <a:off x="-2557241" y="1715886"/>
              <a:ext cx="6399837" cy="342526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rot="3710613">
              <a:off x="-2714663" y="1715886"/>
              <a:ext cx="6399837" cy="342526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 userDrawn="1"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23993DC6-686A-4CD4-B4E2-45B781A2C6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engagedstakeholder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1604" y="1600200"/>
            <a:ext cx="1117942" cy="86677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28600" y="2464713"/>
            <a:ext cx="1143000" cy="4770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 smtClean="0">
                <a:latin typeface="+mj-lt"/>
              </a:rPr>
              <a:t>21</a:t>
            </a:r>
            <a:r>
              <a:rPr lang="en-US" sz="1200" b="1" baseline="30000" dirty="0" smtClean="0">
                <a:latin typeface="+mj-lt"/>
              </a:rPr>
              <a:t>st</a:t>
            </a:r>
            <a:r>
              <a:rPr lang="en-US" sz="1200" b="1" dirty="0" smtClean="0">
                <a:latin typeface="+mj-lt"/>
              </a:rPr>
              <a:t> CENTURY</a:t>
            </a:r>
          </a:p>
          <a:p>
            <a:pPr lvl="0" algn="ctr"/>
            <a:r>
              <a:rPr lang="en-US" sz="1300" b="1" dirty="0" smtClean="0">
                <a:latin typeface="+mj-lt"/>
              </a:rPr>
              <a:t>LEARNING</a:t>
            </a:r>
            <a:endParaRPr lang="en-US" sz="900" b="1" dirty="0" smtClean="0">
              <a:latin typeface="+mj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23993DC6-686A-4CD4-B4E2-45B781A2C6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inesandwaves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0" y="6172200"/>
            <a:ext cx="9144000" cy="75012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600200"/>
            <a:ext cx="716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93DC6-686A-4CD4-B4E2-45B781A2C6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524000" y="6382435"/>
            <a:ext cx="6553200" cy="3231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1500" b="1" spc="300" dirty="0" smtClean="0">
                <a:solidFill>
                  <a:srgbClr val="7497A8"/>
                </a:solidFill>
                <a:latin typeface="+mj-lt"/>
              </a:rPr>
              <a:t>HISD</a:t>
            </a:r>
            <a:r>
              <a:rPr lang="en-US" sz="1500" b="1" spc="300" dirty="0" smtClean="0">
                <a:solidFill>
                  <a:srgbClr val="6C9DCE"/>
                </a:solidFill>
                <a:latin typeface="+mj-lt"/>
              </a:rPr>
              <a:t> </a:t>
            </a:r>
            <a:r>
              <a:rPr lang="en-US" sz="1500" b="0" spc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Becoming</a:t>
            </a:r>
            <a:r>
              <a:rPr lang="en-US" sz="1500" b="0" spc="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#GreatAllOver</a:t>
            </a:r>
            <a:endParaRPr lang="en-US" sz="1500" b="0" spc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5-Point Star 7"/>
          <p:cNvSpPr/>
          <p:nvPr userDrawn="1"/>
        </p:nvSpPr>
        <p:spPr>
          <a:xfrm>
            <a:off x="5254534" y="6511015"/>
            <a:ext cx="76200" cy="762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-1227377" y="228600"/>
            <a:ext cx="4054954" cy="6399837"/>
            <a:chOff x="-1227377" y="228600"/>
            <a:chExt cx="4054954" cy="6399837"/>
          </a:xfrm>
        </p:grpSpPr>
        <p:cxnSp>
          <p:nvCxnSpPr>
            <p:cNvPr id="16" name="Straight Connector 15"/>
            <p:cNvCxnSpPr/>
            <p:nvPr userDrawn="1"/>
          </p:nvCxnSpPr>
          <p:spPr>
            <a:xfrm rot="3710613">
              <a:off x="-2084974" y="1715886"/>
              <a:ext cx="6399837" cy="3425265"/>
            </a:xfrm>
            <a:prstGeom prst="line">
              <a:avLst/>
            </a:prstGeom>
            <a:ln w="28575">
              <a:solidFill>
                <a:srgbClr val="006699">
                  <a:alpha val="34902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rot="3710613">
              <a:off x="-2242397" y="1715886"/>
              <a:ext cx="6399837" cy="3425265"/>
            </a:xfrm>
            <a:prstGeom prst="line">
              <a:avLst/>
            </a:prstGeom>
            <a:ln w="28575">
              <a:solidFill>
                <a:srgbClr val="006699">
                  <a:alpha val="34902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3710613">
              <a:off x="-2399819" y="1715886"/>
              <a:ext cx="6399837" cy="3425265"/>
            </a:xfrm>
            <a:prstGeom prst="line">
              <a:avLst/>
            </a:prstGeom>
            <a:ln w="28575">
              <a:solidFill>
                <a:srgbClr val="006699">
                  <a:alpha val="34902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rot="3710613">
              <a:off x="-2557241" y="1715886"/>
              <a:ext cx="6399837" cy="3425265"/>
            </a:xfrm>
            <a:prstGeom prst="line">
              <a:avLst/>
            </a:prstGeom>
            <a:ln w="28575">
              <a:solidFill>
                <a:srgbClr val="006699">
                  <a:alpha val="34902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rot="3710613">
              <a:off x="-2714663" y="1715886"/>
              <a:ext cx="6399837" cy="3425265"/>
            </a:xfrm>
            <a:prstGeom prst="line">
              <a:avLst/>
            </a:prstGeom>
            <a:ln w="28575">
              <a:solidFill>
                <a:srgbClr val="006699">
                  <a:alpha val="34902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2" r:id="rId3"/>
    <p:sldLayoutId id="2147483660" r:id="rId4"/>
    <p:sldLayoutId id="2147483663" r:id="rId5"/>
    <p:sldLayoutId id="2147483659" r:id="rId6"/>
    <p:sldLayoutId id="2147483664" r:id="rId7"/>
    <p:sldLayoutId id="2147483661" r:id="rId8"/>
    <p:sldLayoutId id="2147483650" r:id="rId9"/>
    <p:sldLayoutId id="2147483653" r:id="rId10"/>
    <p:sldLayoutId id="2147483655" r:id="rId11"/>
    <p:sldLayoutId id="2147483657" r:id="rId12"/>
    <p:sldLayoutId id="2147483665" r:id="rId13"/>
    <p:sldLayoutId id="2147483666" r:id="rId14"/>
  </p:sldLayoutIdLst>
  <p:txStyles>
    <p:titleStyle>
      <a:lvl1pPr algn="l" defTabSz="819239" rtl="0" eaLnBrk="1" fontAlgn="base" latinLnBrk="0" hangingPunct="1">
        <a:lnSpc>
          <a:spcPct val="80000"/>
        </a:lnSpc>
        <a:spcBef>
          <a:spcPct val="0"/>
        </a:spcBef>
        <a:spcAft>
          <a:spcPct val="0"/>
        </a:spcAft>
        <a:buNone/>
        <a:defRPr sz="4000" b="1" kern="1200">
          <a:solidFill>
            <a:srgbClr val="14376E"/>
          </a:solidFill>
          <a:effectLst>
            <a:outerShdw blurRad="38100" dist="38100" dir="2700000" algn="tl">
              <a:schemeClr val="tx1">
                <a:lumMod val="50000"/>
                <a:lumOff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111873048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vimeo.com/111873048" TargetMode="External"/><Relationship Id="rId4" Type="http://schemas.openxmlformats.org/officeDocument/2006/relationships/hyperlink" Target="http://vimeo.com/116680573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multilingual@houstonisd.org" TargetMode="External"/><Relationship Id="rId3" Type="http://schemas.openxmlformats.org/officeDocument/2006/relationships/hyperlink" Target="http://www.houstonisd.org/Domain/8037" TargetMode="External"/><Relationship Id="rId7" Type="http://schemas.openxmlformats.org/officeDocument/2006/relationships/hyperlink" Target="https://www.pinterest.com/hisdmultilingua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witter.com/HISDMultiPrgms" TargetMode="External"/><Relationship Id="rId5" Type="http://schemas.openxmlformats.org/officeDocument/2006/relationships/hyperlink" Target="https://www.facebook.com/HISDMultilingual?ref=hl" TargetMode="External"/><Relationship Id="rId4" Type="http://schemas.openxmlformats.org/officeDocument/2006/relationships/hyperlink" Target="https://hisdmultilingual.wordpress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xfrm>
            <a:off x="457200" y="883002"/>
            <a:ext cx="7772400" cy="3155598"/>
          </a:xfrm>
        </p:spPr>
        <p:txBody>
          <a:bodyPr/>
          <a:lstStyle/>
          <a:p>
            <a:pPr algn="ctr">
              <a:lnSpc>
                <a:spcPts val="6800"/>
              </a:lnSpc>
            </a:pPr>
            <a:r>
              <a:rPr lang="en-US" sz="7200" kern="0" spc="110" dirty="0" smtClean="0"/>
              <a:t/>
            </a:r>
            <a:br>
              <a:rPr lang="en-US" sz="7200" kern="0" spc="110" dirty="0" smtClean="0"/>
            </a:br>
            <a:r>
              <a:rPr lang="en-US" spc="110" dirty="0"/>
              <a:t/>
            </a:r>
            <a:br>
              <a:rPr lang="en-US" spc="110" dirty="0"/>
            </a:br>
            <a:r>
              <a:rPr lang="en-US" spc="110" dirty="0" smtClean="0"/>
              <a:t/>
            </a:r>
            <a:br>
              <a:rPr lang="en-US" spc="110" dirty="0" smtClean="0"/>
            </a:br>
            <a:r>
              <a:rPr lang="en-US" spc="110" dirty="0" smtClean="0"/>
              <a:t/>
            </a:r>
            <a:br>
              <a:rPr lang="en-US" spc="110" dirty="0" smtClean="0"/>
            </a:br>
            <a:r>
              <a:rPr lang="en-US" spc="110" dirty="0" smtClean="0"/>
              <a:t>Memorial Elementary</a:t>
            </a:r>
            <a:br>
              <a:rPr lang="en-US" spc="110" dirty="0" smtClean="0"/>
            </a:br>
            <a:r>
              <a:rPr lang="en-US" sz="7200" kern="0" spc="110" dirty="0" err="1" smtClean="0"/>
              <a:t>Programa</a:t>
            </a:r>
            <a:r>
              <a:rPr lang="en-US" sz="7200" kern="0" spc="110" dirty="0" smtClean="0"/>
              <a:t> de </a:t>
            </a:r>
            <a:r>
              <a:rPr lang="en-US" sz="7200" kern="0" spc="110" dirty="0" err="1" smtClean="0"/>
              <a:t>Lenguaje</a:t>
            </a:r>
            <a:r>
              <a:rPr lang="en-US" sz="7200" kern="0" spc="110" dirty="0" smtClean="0"/>
              <a:t> Dual </a:t>
            </a:r>
            <a:endParaRPr lang="en-US" sz="7200" kern="0" spc="110" dirty="0"/>
          </a:p>
        </p:txBody>
      </p:sp>
      <p:sp>
        <p:nvSpPr>
          <p:cNvPr id="21" name="Text Placeholder 20"/>
          <p:cNvSpPr txBox="1">
            <a:spLocks/>
          </p:cNvSpPr>
          <p:nvPr/>
        </p:nvSpPr>
        <p:spPr>
          <a:xfrm>
            <a:off x="457200" y="4535488"/>
            <a:ext cx="4830763" cy="146367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Como padres de </a:t>
            </a:r>
            <a:r>
              <a:rPr lang="es-MX" dirty="0" smtClean="0">
                <a:effectLst/>
              </a:rPr>
              <a:t>familia</a:t>
            </a:r>
            <a:endParaRPr lang="es-MX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543800" cy="4800600"/>
          </a:xfrm>
        </p:spPr>
        <p:txBody>
          <a:bodyPr>
            <a:normAutofit fontScale="77500" lnSpcReduction="20000"/>
          </a:bodyPr>
          <a:lstStyle/>
          <a:p>
            <a:r>
              <a:rPr lang="es-ES" sz="3600" dirty="0"/>
              <a:t>Sea voluntario: 5 horas por semestre/10 horas en total cada </a:t>
            </a:r>
            <a:r>
              <a:rPr lang="es-ES" sz="3600" dirty="0" smtClean="0"/>
              <a:t>año</a:t>
            </a:r>
            <a:endParaRPr lang="en-US" sz="3600" dirty="0" smtClean="0"/>
          </a:p>
          <a:p>
            <a:pPr lvl="1">
              <a:lnSpc>
                <a:spcPct val="120000"/>
              </a:lnSpc>
            </a:pPr>
            <a:r>
              <a:rPr lang="es-ES" dirty="0"/>
              <a:t>Padre/madre del salón, PTA/PTO, festivales, excursiones, club de la lectura, jardín escolar, clases de inglés/computación/salud, ayude desde su casa, lea a los estudiantes, noches de familia</a:t>
            </a:r>
            <a:endParaRPr lang="en-US" dirty="0"/>
          </a:p>
          <a:p>
            <a:r>
              <a:rPr lang="es-MX" sz="3600" dirty="0"/>
              <a:t>Requisitos de involucramiento para los padres de estudiantes que participan en el programa de lenguaje dual </a:t>
            </a:r>
            <a:endParaRPr lang="en-US" sz="3600" dirty="0"/>
          </a:p>
          <a:p>
            <a:pPr lvl="1">
              <a:lnSpc>
                <a:spcPct val="120000"/>
              </a:lnSpc>
            </a:pPr>
            <a:r>
              <a:rPr lang="es-ES" dirty="0"/>
              <a:t>Mínimo de 1 reunión del grupo de padres (comité de padres, PTO/PTA</a:t>
            </a:r>
            <a:r>
              <a:rPr lang="es-ES" dirty="0" smtClean="0"/>
              <a:t>)</a:t>
            </a:r>
            <a:r>
              <a:rPr lang="es-MX" dirty="0"/>
              <a:t> </a:t>
            </a:r>
            <a:endParaRPr lang="es-MX" dirty="0" smtClean="0"/>
          </a:p>
          <a:p>
            <a:pPr lvl="1"/>
            <a:r>
              <a:rPr lang="es-MX" dirty="0" smtClean="0"/>
              <a:t>2 </a:t>
            </a:r>
            <a:r>
              <a:rPr lang="es-MX" dirty="0"/>
              <a:t>conferencias con la maestra(o)</a:t>
            </a:r>
            <a:endParaRPr lang="en-US" dirty="0"/>
          </a:p>
          <a:p>
            <a:pPr lvl="1"/>
            <a:r>
              <a:rPr lang="en-US" dirty="0"/>
              <a:t>4 </a:t>
            </a:r>
            <a:r>
              <a:rPr lang="en-US" dirty="0" err="1"/>
              <a:t>reuniones</a:t>
            </a:r>
            <a:r>
              <a:rPr lang="en-US" dirty="0"/>
              <a:t> de padres</a:t>
            </a:r>
          </a:p>
        </p:txBody>
      </p:sp>
    </p:spTree>
    <p:extLst>
      <p:ext uri="{BB962C8B-B14F-4D97-AF65-F5344CB8AC3E}">
        <p14:creationId xmlns:p14="http://schemas.microsoft.com/office/powerpoint/2010/main" val="4206306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effectLst/>
              </a:rPr>
              <a:t>Proceso</a:t>
            </a:r>
            <a:r>
              <a:rPr lang="en-US" dirty="0" smtClean="0">
                <a:effectLst/>
              </a:rPr>
              <a:t> de </a:t>
            </a:r>
            <a:r>
              <a:rPr lang="en-US" dirty="0" err="1" smtClean="0">
                <a:effectLst/>
              </a:rPr>
              <a:t>inscripción</a:t>
            </a:r>
            <a:r>
              <a:rPr lang="en-US" dirty="0" smtClean="0">
                <a:effectLst/>
              </a:rPr>
              <a:t> para el </a:t>
            </a:r>
            <a:r>
              <a:rPr lang="en-US" dirty="0" err="1" smtClean="0">
                <a:effectLst/>
              </a:rPr>
              <a:t>programa</a:t>
            </a:r>
            <a:r>
              <a:rPr lang="en-US" dirty="0" smtClean="0">
                <a:effectLst/>
              </a:rPr>
              <a:t> de </a:t>
            </a:r>
            <a:r>
              <a:rPr lang="en-US" dirty="0" err="1" smtClean="0">
                <a:effectLst/>
              </a:rPr>
              <a:t>lenguaje</a:t>
            </a:r>
            <a:r>
              <a:rPr lang="en-US" dirty="0" smtClean="0">
                <a:effectLst/>
              </a:rPr>
              <a:t> dual</a:t>
            </a:r>
            <a:endParaRPr lang="en-US" dirty="0">
              <a:effectLst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43000" y="1417638"/>
            <a:ext cx="7543800" cy="47085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MX" sz="2800" dirty="0" smtClean="0"/>
          </a:p>
          <a:p>
            <a:r>
              <a:rPr lang="es-MX" sz="2800" dirty="0" smtClean="0"/>
              <a:t>Formulario de compromiso de padres de familia</a:t>
            </a:r>
          </a:p>
          <a:p>
            <a:endParaRPr lang="es-MX" sz="1500" dirty="0" smtClean="0"/>
          </a:p>
          <a:p>
            <a:pPr lvl="0"/>
            <a:r>
              <a:rPr lang="es-MX" sz="2800" dirty="0" smtClean="0"/>
              <a:t>Administración de examen oral (IPT) para </a:t>
            </a:r>
            <a:r>
              <a:rPr lang="es-MX" sz="2800" dirty="0"/>
              <a:t>determinar el idioma dominante y </a:t>
            </a:r>
            <a:r>
              <a:rPr lang="es-MX" sz="2800" dirty="0" smtClean="0"/>
              <a:t>determinar </a:t>
            </a:r>
            <a:r>
              <a:rPr lang="es-MX" sz="2800" dirty="0"/>
              <a:t>si los estudiantes califican para participar en el programa </a:t>
            </a:r>
            <a:r>
              <a:rPr lang="es-MX" sz="2800" dirty="0" smtClean="0"/>
              <a:t>bilingüe</a:t>
            </a:r>
          </a:p>
          <a:p>
            <a:endParaRPr lang="es-MX" sz="1500" dirty="0" smtClean="0"/>
          </a:p>
          <a:p>
            <a:r>
              <a:rPr lang="es-MX" sz="2800" dirty="0" smtClean="0"/>
              <a:t>Las clases serán compuestas por: </a:t>
            </a:r>
          </a:p>
          <a:p>
            <a:pPr marL="0" indent="0">
              <a:buNone/>
            </a:pPr>
            <a:r>
              <a:rPr lang="es-MX" sz="2800" dirty="0"/>
              <a:t> </a:t>
            </a:r>
            <a:r>
              <a:rPr lang="es-MX" sz="2800" dirty="0" smtClean="0"/>
              <a:t>   50% de estudiantes que hablan inglés y</a:t>
            </a:r>
          </a:p>
          <a:p>
            <a:pPr marL="0" indent="0">
              <a:buNone/>
            </a:pPr>
            <a:r>
              <a:rPr lang="es-MX" sz="2800" dirty="0" smtClean="0"/>
              <a:t>    50% de estudiantes que hablan español (de</a:t>
            </a:r>
          </a:p>
          <a:p>
            <a:pPr marL="0" indent="0">
              <a:buNone/>
            </a:pPr>
            <a:r>
              <a:rPr lang="es-MX" sz="2800" dirty="0" smtClean="0"/>
              <a:t>    acuerdo a los resultados del examen oral)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0643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ecastro1\Desktop\Thomas  Collier NCE Gra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0"/>
            <a:ext cx="7620000" cy="7010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Modelo</a:t>
            </a:r>
            <a:r>
              <a:rPr lang="en-US" dirty="0" smtClean="0"/>
              <a:t> 80/20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340429"/>
            <a:ext cx="990600" cy="40011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20%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0269" y="2903175"/>
            <a:ext cx="72333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98"/>
              </a:spcAft>
            </a:pPr>
            <a:r>
              <a:rPr lang="en-US" b="1" kern="1400" dirty="0">
                <a:solidFill>
                  <a:srgbClr val="FFFFFF"/>
                </a:solidFill>
                <a:latin typeface="Arial" panose="020B0604020202020204" pitchFamily="34" charset="0"/>
              </a:rPr>
              <a:t>80%</a:t>
            </a:r>
            <a:endParaRPr lang="en-US" sz="1100" kern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Aft>
                <a:spcPts val="598"/>
              </a:spcAft>
            </a:pPr>
            <a:r>
              <a:rPr lang="en-US" sz="1100" kern="14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sz="1100" kern="140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5467" y="2603363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3</a:t>
            </a:r>
            <a:r>
              <a:rPr lang="en-US" sz="2000" b="1" dirty="0" smtClean="0">
                <a:solidFill>
                  <a:schemeClr val="bg1"/>
                </a:solidFill>
              </a:rPr>
              <a:t>0%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3185551"/>
            <a:ext cx="922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7</a:t>
            </a:r>
            <a:r>
              <a:rPr lang="en-US" sz="2000" b="1" dirty="0" smtClean="0">
                <a:solidFill>
                  <a:schemeClr val="bg1"/>
                </a:solidFill>
              </a:rPr>
              <a:t>0%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0990" y="2785441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40%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0990" y="3366009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60%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3608" y="3149491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5</a:t>
            </a:r>
            <a:r>
              <a:rPr lang="en-US" sz="2000" b="1" dirty="0" smtClean="0">
                <a:solidFill>
                  <a:schemeClr val="bg1"/>
                </a:solidFill>
              </a:rPr>
              <a:t>0%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3755459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5</a:t>
            </a:r>
            <a:r>
              <a:rPr lang="en-US" sz="2000" b="1" dirty="0" smtClean="0">
                <a:solidFill>
                  <a:schemeClr val="bg1"/>
                </a:solidFill>
              </a:rPr>
              <a:t>0%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1272" y="3149491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5</a:t>
            </a:r>
            <a:r>
              <a:rPr lang="en-US" sz="2000" b="1" dirty="0" smtClean="0">
                <a:solidFill>
                  <a:schemeClr val="bg1"/>
                </a:solidFill>
              </a:rPr>
              <a:t>0%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7410" y="3771348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5</a:t>
            </a:r>
            <a:r>
              <a:rPr lang="en-US" sz="2000" b="1" dirty="0" smtClean="0">
                <a:solidFill>
                  <a:schemeClr val="bg1"/>
                </a:solidFill>
              </a:rPr>
              <a:t>0%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67244" y="3210951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5</a:t>
            </a:r>
            <a:r>
              <a:rPr lang="en-US" sz="2000" b="1" dirty="0" smtClean="0">
                <a:solidFill>
                  <a:schemeClr val="bg1"/>
                </a:solidFill>
              </a:rPr>
              <a:t>0%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67244" y="3799896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5</a:t>
            </a:r>
            <a:r>
              <a:rPr lang="en-US" sz="2000" b="1" dirty="0" smtClean="0">
                <a:solidFill>
                  <a:schemeClr val="bg1"/>
                </a:solidFill>
              </a:rPr>
              <a:t>0%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6086127"/>
            <a:ext cx="7717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NOTA: El </a:t>
            </a:r>
            <a:r>
              <a:rPr lang="en-US" dirty="0" err="1" smtClean="0"/>
              <a:t>modelo</a:t>
            </a:r>
            <a:r>
              <a:rPr lang="en-US" dirty="0" smtClean="0"/>
              <a:t> 50/50 </a:t>
            </a:r>
            <a:r>
              <a:rPr lang="en-US" dirty="0" err="1" smtClean="0"/>
              <a:t>es</a:t>
            </a:r>
            <a:r>
              <a:rPr lang="en-US" dirty="0" smtClean="0"/>
              <a:t> 50% </a:t>
            </a:r>
            <a:r>
              <a:rPr lang="en-US" dirty="0" err="1" smtClean="0"/>
              <a:t>inglés</a:t>
            </a:r>
            <a:r>
              <a:rPr lang="en-US" dirty="0" smtClean="0"/>
              <a:t> y 50% </a:t>
            </a:r>
            <a:r>
              <a:rPr lang="en-US" dirty="0" err="1" smtClean="0"/>
              <a:t>español</a:t>
            </a:r>
            <a:r>
              <a:rPr lang="en-US" dirty="0" smtClean="0"/>
              <a:t> en los </a:t>
            </a:r>
            <a:r>
              <a:rPr lang="en-US" dirty="0" err="1" smtClean="0"/>
              <a:t>grados</a:t>
            </a:r>
            <a:r>
              <a:rPr lang="en-US" dirty="0" smtClean="0"/>
              <a:t> K-5</a:t>
            </a:r>
            <a:endParaRPr lang="en-US" dirty="0"/>
          </a:p>
        </p:txBody>
      </p:sp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747301"/>
              </p:ext>
            </p:extLst>
          </p:nvPr>
        </p:nvGraphicFramePr>
        <p:xfrm>
          <a:off x="1263391" y="1341207"/>
          <a:ext cx="7056398" cy="4534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352800" y="966984"/>
            <a:ext cx="3249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Idioma</a:t>
            </a:r>
            <a:r>
              <a:rPr lang="en-US" sz="1400" dirty="0" smtClean="0"/>
              <a:t> de </a:t>
            </a:r>
            <a:r>
              <a:rPr lang="en-US" sz="1400" dirty="0" err="1" smtClean="0"/>
              <a:t>instrucción</a:t>
            </a:r>
            <a:r>
              <a:rPr lang="en-US" sz="1400" dirty="0" smtClean="0"/>
              <a:t> en </a:t>
            </a:r>
            <a:r>
              <a:rPr lang="en-US" sz="1400" dirty="0" err="1" smtClean="0"/>
              <a:t>cada</a:t>
            </a:r>
            <a:r>
              <a:rPr lang="en-US" sz="1400" dirty="0" smtClean="0"/>
              <a:t> </a:t>
            </a:r>
            <a:r>
              <a:rPr lang="en-US" sz="1400" dirty="0" err="1" smtClean="0"/>
              <a:t>grado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8" name="TextBox 1"/>
          <p:cNvSpPr txBox="1"/>
          <p:nvPr/>
        </p:nvSpPr>
        <p:spPr>
          <a:xfrm>
            <a:off x="2590847" y="5968169"/>
            <a:ext cx="152353" cy="85975"/>
          </a:xfrm>
          <a:prstGeom prst="rect">
            <a:avLst/>
          </a:prstGeom>
          <a:solidFill>
            <a:schemeClr val="accent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</p:txBody>
      </p:sp>
      <p:sp>
        <p:nvSpPr>
          <p:cNvPr id="19" name="TextBox 1"/>
          <p:cNvSpPr txBox="1"/>
          <p:nvPr/>
        </p:nvSpPr>
        <p:spPr>
          <a:xfrm>
            <a:off x="2845329" y="5857967"/>
            <a:ext cx="820738" cy="29177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err="1" smtClean="0"/>
              <a:t>inglés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  <p:sp>
        <p:nvSpPr>
          <p:cNvPr id="20" name="TextBox 1"/>
          <p:cNvSpPr txBox="1"/>
          <p:nvPr/>
        </p:nvSpPr>
        <p:spPr>
          <a:xfrm>
            <a:off x="3724778" y="5985758"/>
            <a:ext cx="152424" cy="85975"/>
          </a:xfrm>
          <a:prstGeom prst="rect">
            <a:avLst/>
          </a:prstGeom>
          <a:solidFill>
            <a:srgbClr val="C00000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</p:txBody>
      </p:sp>
      <p:sp>
        <p:nvSpPr>
          <p:cNvPr id="21" name="TextBox 1"/>
          <p:cNvSpPr txBox="1"/>
          <p:nvPr/>
        </p:nvSpPr>
        <p:spPr>
          <a:xfrm>
            <a:off x="3969146" y="5882858"/>
            <a:ext cx="1054461" cy="29177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err="1" smtClean="0"/>
              <a:t>español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222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effectLst/>
              </a:rPr>
              <a:t>Distribución de logros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7543800" cy="4571048"/>
          </a:xfrm>
        </p:spPr>
        <p:txBody>
          <a:bodyPr>
            <a:normAutofit/>
          </a:bodyPr>
          <a:lstStyle/>
          <a:p>
            <a:r>
              <a:rPr lang="es-MX" sz="2800" dirty="0"/>
              <a:t>E</a:t>
            </a:r>
            <a:r>
              <a:rPr lang="es-MX" sz="2800" dirty="0" smtClean="0"/>
              <a:t>studio </a:t>
            </a:r>
            <a:r>
              <a:rPr lang="es-MX" sz="2800" dirty="0"/>
              <a:t>conducido por HISD y el Instituto </a:t>
            </a:r>
            <a:r>
              <a:rPr lang="es-MX" sz="2800" dirty="0" err="1"/>
              <a:t>Kinder</a:t>
            </a:r>
            <a:r>
              <a:rPr lang="es-MX" sz="2800" dirty="0"/>
              <a:t> de Investigaciones Urbanas</a:t>
            </a:r>
            <a:endParaRPr lang="en-US" sz="2800" dirty="0"/>
          </a:p>
          <a:p>
            <a:pPr lvl="1"/>
            <a:r>
              <a:rPr lang="es-ES" sz="2200" dirty="0"/>
              <a:t>Uno de los primeros estudios independientes del programa de lenguaje dual del distrito escolar </a:t>
            </a:r>
            <a:endParaRPr lang="es-ES" sz="2200" dirty="0" smtClean="0"/>
          </a:p>
          <a:p>
            <a:pPr lvl="1"/>
            <a:r>
              <a:rPr lang="es-ES" sz="2200" dirty="0"/>
              <a:t>P</a:t>
            </a:r>
            <a:r>
              <a:rPr lang="es-ES" sz="2200" dirty="0" smtClean="0"/>
              <a:t>rimer </a:t>
            </a:r>
            <a:r>
              <a:rPr lang="es-ES" sz="2200" dirty="0"/>
              <a:t>estudio sobre el programa que sigue a los estudiantes participantes a través de los </a:t>
            </a:r>
            <a:r>
              <a:rPr lang="es-ES" sz="2200" dirty="0" smtClean="0"/>
              <a:t>grados</a:t>
            </a:r>
          </a:p>
          <a:p>
            <a:pPr lvl="1"/>
            <a:r>
              <a:rPr lang="es-MX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Estudia </a:t>
            </a:r>
            <a:r>
              <a:rPr lang="es-MX" sz="2200" dirty="0">
                <a:ea typeface="Calibri" panose="020F0502020204030204" pitchFamily="34" charset="0"/>
                <a:cs typeface="Times New Roman" panose="02020603050405020304" pitchFamily="18" charset="0"/>
              </a:rPr>
              <a:t>a los estudiantes que empezaron </a:t>
            </a:r>
            <a:r>
              <a:rPr lang="es-MX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kinder</a:t>
            </a:r>
            <a:r>
              <a:rPr lang="es-MX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dirty="0">
                <a:ea typeface="Calibri" panose="020F0502020204030204" pitchFamily="34" charset="0"/>
                <a:cs typeface="Times New Roman" panose="02020603050405020304" pitchFamily="18" charset="0"/>
              </a:rPr>
              <a:t>en el año 2007</a:t>
            </a:r>
            <a:endParaRPr lang="en-US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2800" dirty="0"/>
              <a:t>Se analizó el desempeño de los estudiantes en exámenes de lectura en español e ingles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8A2CA-8514-4B74-8A57-8745A62A1CF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8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effectLst/>
              </a:rPr>
              <a:t>Distribución de logros</a:t>
            </a:r>
            <a:r>
              <a:rPr lang="en-US" dirty="0" smtClean="0"/>
              <a:t>: </a:t>
            </a:r>
            <a:r>
              <a:rPr lang="en-US" dirty="0" err="1" smtClean="0"/>
              <a:t>Conclusiones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669" y="1596805"/>
            <a:ext cx="7553131" cy="4571048"/>
          </a:xfrm>
        </p:spPr>
        <p:txBody>
          <a:bodyPr>
            <a:normAutofit fontScale="85000" lnSpcReduction="10000"/>
          </a:bodyPr>
          <a:lstStyle/>
          <a:p>
            <a:r>
              <a:rPr lang="es-MX" sz="2800" dirty="0"/>
              <a:t>Los estudiantes que participaron en el programa de lenguaje dual hasta el tercer grado demostraron más </a:t>
            </a:r>
            <a:r>
              <a:rPr lang="es-MX" sz="2800" dirty="0" smtClean="0"/>
              <a:t>rendimiento </a:t>
            </a:r>
            <a:r>
              <a:rPr lang="es-MX" sz="2800" dirty="0"/>
              <a:t>en lectura en español y mostraron </a:t>
            </a:r>
            <a:r>
              <a:rPr lang="es-MX" sz="2800" dirty="0" smtClean="0"/>
              <a:t>el desarrollo </a:t>
            </a:r>
            <a:r>
              <a:rPr lang="es-MX" sz="2800" dirty="0"/>
              <a:t>más rápido  que sus compañeros que participaron en otros tipos de programación bilingüe.</a:t>
            </a:r>
            <a:endParaRPr lang="en-US" sz="2800" dirty="0"/>
          </a:p>
          <a:p>
            <a:pPr marL="0" indent="0">
              <a:buNone/>
            </a:pPr>
            <a:endParaRPr lang="en-US" sz="2600" dirty="0" smtClean="0"/>
          </a:p>
          <a:p>
            <a:r>
              <a:rPr lang="es-MX" sz="2800" dirty="0"/>
              <a:t>Independientemente del tipo de programación bilingüe, los estudiantes que participaron en lenguaje dual por aproximadamente cuatro años (hasta el tercer grado) </a:t>
            </a:r>
            <a:r>
              <a:rPr lang="es-MX" sz="2800" dirty="0" smtClean="0"/>
              <a:t>tuvieron </a:t>
            </a:r>
            <a:r>
              <a:rPr lang="es-MX" sz="2800" dirty="0"/>
              <a:t>el mayor rendimiento en lectura en inglés. </a:t>
            </a:r>
            <a:endParaRPr lang="en-US" sz="28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8A2CA-8514-4B74-8A57-8745A62A1CF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3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effectLst/>
              </a:rPr>
              <a:t>Distribución de logros</a:t>
            </a:r>
            <a:r>
              <a:rPr lang="en-US" dirty="0"/>
              <a:t>: </a:t>
            </a:r>
            <a:r>
              <a:rPr lang="en-US" dirty="0" err="1"/>
              <a:t>Conclusiones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1470"/>
            <a:ext cx="7543800" cy="4571048"/>
          </a:xfrm>
        </p:spPr>
        <p:txBody>
          <a:bodyPr>
            <a:normAutofit fontScale="92500" lnSpcReduction="10000"/>
          </a:bodyPr>
          <a:lstStyle/>
          <a:p>
            <a:r>
              <a:rPr lang="es-MX" sz="2800" dirty="0"/>
              <a:t>De todos los programas bilingües, los estudiantes que participaron en lenguaje dual tuvieron los logros más altos en destrezas en español e inglés. </a:t>
            </a:r>
            <a:endParaRPr lang="en-US" sz="2800" dirty="0"/>
          </a:p>
          <a:p>
            <a:r>
              <a:rPr lang="es-MX" sz="2800" dirty="0"/>
              <a:t>Los estudiantes que participaron </a:t>
            </a:r>
            <a:r>
              <a:rPr lang="es-MX" sz="2800" dirty="0" smtClean="0"/>
              <a:t>en </a:t>
            </a:r>
            <a:r>
              <a:rPr lang="es-MX" sz="2800" dirty="0"/>
              <a:t>lenguaje dual consistentemente lograron más alto en inglés.</a:t>
            </a:r>
            <a:endParaRPr lang="en-US" sz="2800" dirty="0"/>
          </a:p>
          <a:p>
            <a:r>
              <a:rPr lang="es-MX" sz="2800" dirty="0"/>
              <a:t>Con exposición adicional al programa de lenguaje dual, los estudiantes alcanzaron o sobrepasaron el desempeño de aquellos estudiantes cuyos padres negaron los servicios bilingües o de lenguaje dual.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8A2CA-8514-4B74-8A57-8745A62A1CF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0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effectLst/>
              </a:rPr>
              <a:t>Distribución de logros</a:t>
            </a:r>
            <a:r>
              <a:rPr lang="en-US" dirty="0"/>
              <a:t>: </a:t>
            </a:r>
            <a:r>
              <a:rPr lang="en-US" dirty="0" err="1"/>
              <a:t>Conclusiones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1470"/>
            <a:ext cx="7543800" cy="4571048"/>
          </a:xfrm>
        </p:spPr>
        <p:txBody>
          <a:bodyPr/>
          <a:lstStyle/>
          <a:p>
            <a:pPr marL="0" indent="0">
              <a:buNone/>
            </a:pPr>
            <a:r>
              <a:rPr lang="es-ES" sz="2800" i="1" dirty="0"/>
              <a:t>“De la perspectiva del distrito, yo quisiera seguir creciendo este </a:t>
            </a:r>
            <a:r>
              <a:rPr lang="es-ES" sz="2800" i="1" dirty="0" smtClean="0"/>
              <a:t>tipo </a:t>
            </a:r>
            <a:r>
              <a:rPr lang="es-ES" sz="2800" i="1" dirty="0"/>
              <a:t>de programación ya que, a pesar del costo, </a:t>
            </a:r>
            <a:r>
              <a:rPr lang="es-ES" sz="2800" i="1" dirty="0" smtClean="0"/>
              <a:t>está </a:t>
            </a:r>
            <a:r>
              <a:rPr lang="es-ES" sz="2800" i="1" dirty="0"/>
              <a:t>dando buenos resultados.”  </a:t>
            </a:r>
          </a:p>
          <a:p>
            <a:pPr marL="0" indent="0">
              <a:buNone/>
            </a:pPr>
            <a:endParaRPr lang="es-ES" sz="2800" i="1" dirty="0"/>
          </a:p>
          <a:p>
            <a:pPr marL="0" indent="0">
              <a:buNone/>
            </a:pPr>
            <a:r>
              <a:rPr lang="es-ES" sz="2400" dirty="0"/>
              <a:t>--Ruth N. López </a:t>
            </a:r>
            <a:r>
              <a:rPr lang="es-ES" sz="2400" dirty="0" err="1"/>
              <a:t>Turley</a:t>
            </a:r>
            <a:r>
              <a:rPr lang="es-ES" sz="2400" dirty="0"/>
              <a:t>, Directora de la Asociación de Investigaciones Educacionales en  Houston (HERC) y  Directora Asociada del Instituto </a:t>
            </a:r>
            <a:r>
              <a:rPr lang="es-ES" sz="2400" dirty="0" err="1"/>
              <a:t>Kinder</a:t>
            </a:r>
            <a:r>
              <a:rPr lang="es-ES" sz="2400" dirty="0"/>
              <a:t> de Investigaciones Urbanas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8A2CA-8514-4B74-8A57-8745A62A1CF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effectLst/>
              </a:rPr>
              <a:t>Beneficios del bilingüismo</a:t>
            </a:r>
            <a:endParaRPr lang="en-US" dirty="0">
              <a:effectLst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19200"/>
            <a:ext cx="2590800" cy="2857500"/>
          </a:xfrm>
        </p:spPr>
      </p:pic>
      <p:sp>
        <p:nvSpPr>
          <p:cNvPr id="7" name="Rectangle 6"/>
          <p:cNvSpPr/>
          <p:nvPr/>
        </p:nvSpPr>
        <p:spPr>
          <a:xfrm>
            <a:off x="2362200" y="4544208"/>
            <a:ext cx="556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3"/>
              </a:rPr>
              <a:t>Dual Language Expansion</a:t>
            </a:r>
            <a:r>
              <a:rPr lang="en-US" sz="2800" dirty="0" smtClean="0">
                <a:hlinkClick r:id="rId3"/>
              </a:rPr>
              <a:t> </a:t>
            </a:r>
            <a:endParaRPr lang="en-US" sz="2800" dirty="0" smtClean="0"/>
          </a:p>
          <a:p>
            <a:r>
              <a:rPr lang="en-US" sz="2800" b="1" dirty="0" smtClean="0">
                <a:hlinkClick r:id="rId4"/>
              </a:rPr>
              <a:t>Dual </a:t>
            </a:r>
            <a:r>
              <a:rPr lang="en-US" sz="2800" b="1" dirty="0">
                <a:hlinkClick r:id="rId4"/>
              </a:rPr>
              <a:t>Language </a:t>
            </a:r>
            <a:r>
              <a:rPr lang="en-US" sz="2800" b="1" dirty="0" smtClean="0">
                <a:hlinkClick r:id="rId4"/>
              </a:rPr>
              <a:t>Program 2015</a:t>
            </a:r>
            <a:endParaRPr lang="en-US" sz="2800" b="1" u="sng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32204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Educación Multilingüe de </a:t>
            </a:r>
            <a:r>
              <a:rPr lang="en-US" dirty="0" smtClean="0"/>
              <a:t>HISD: </a:t>
            </a:r>
            <a:r>
              <a:rPr lang="es-MX" dirty="0" smtClean="0"/>
              <a:t>Comuníquese</a:t>
            </a:r>
            <a:r>
              <a:rPr lang="en-US" dirty="0" smtClean="0"/>
              <a:t> con </a:t>
            </a:r>
            <a:r>
              <a:rPr lang="en-US" dirty="0" err="1" smtClean="0"/>
              <a:t>nosotros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534469" cy="4343399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2400" b="1" i="1" dirty="0"/>
              <a:t>Website</a:t>
            </a:r>
            <a:r>
              <a:rPr lang="en-US" sz="2400" dirty="0"/>
              <a:t>: </a:t>
            </a:r>
            <a:r>
              <a:rPr lang="en-US" sz="2400" dirty="0">
                <a:hlinkClick r:id="rId3"/>
              </a:rPr>
              <a:t>http://www.houstonisd.org//</a:t>
            </a:r>
            <a:r>
              <a:rPr lang="en-US" sz="2400" dirty="0" smtClean="0">
                <a:hlinkClick r:id="rId3"/>
              </a:rPr>
              <a:t>Domain/8037</a:t>
            </a:r>
            <a:endParaRPr lang="en-US" sz="24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400" b="1" i="1" dirty="0"/>
              <a:t>Blog</a:t>
            </a:r>
            <a:r>
              <a:rPr lang="en-US" sz="2400" dirty="0"/>
              <a:t>: </a:t>
            </a:r>
            <a:r>
              <a:rPr lang="en-US" sz="2400" dirty="0">
                <a:hlinkClick r:id="rId4"/>
              </a:rPr>
              <a:t>https://hisdmultilingual.wordpress.com/</a:t>
            </a:r>
            <a:endParaRPr lang="en-US" sz="24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400" b="1" i="1" dirty="0"/>
              <a:t>Facebook</a:t>
            </a:r>
            <a:r>
              <a:rPr lang="en-US" sz="2400" dirty="0"/>
              <a:t>: </a:t>
            </a:r>
            <a:r>
              <a:rPr lang="en-US" sz="2400" dirty="0">
                <a:hlinkClick r:id="rId5"/>
              </a:rPr>
              <a:t>Houston ISD Multilingual</a:t>
            </a:r>
            <a:endParaRPr lang="en-US" sz="24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400" b="1" i="1" dirty="0"/>
              <a:t>Twitter</a:t>
            </a:r>
            <a:r>
              <a:rPr lang="en-US" sz="2400" dirty="0"/>
              <a:t>: </a:t>
            </a:r>
            <a:r>
              <a:rPr lang="en-US" sz="2400" dirty="0">
                <a:hlinkClick r:id="rId6"/>
              </a:rPr>
              <a:t>@</a:t>
            </a:r>
            <a:r>
              <a:rPr lang="en-US" sz="2400" dirty="0" err="1">
                <a:hlinkClick r:id="rId6"/>
              </a:rPr>
              <a:t>HISDMultiPrgms</a:t>
            </a:r>
            <a:endParaRPr lang="en-US" sz="24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400" b="1" i="1" dirty="0" err="1"/>
              <a:t>Instagram</a:t>
            </a:r>
            <a:r>
              <a:rPr lang="en-US" sz="2400" dirty="0"/>
              <a:t>: </a:t>
            </a:r>
            <a:r>
              <a:rPr lang="en-US" sz="2400" dirty="0" err="1"/>
              <a:t>HISDMultilingual</a:t>
            </a:r>
            <a:endParaRPr lang="en-US" sz="24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400" b="1" i="1" dirty="0" err="1"/>
              <a:t>Pinterest</a:t>
            </a:r>
            <a:r>
              <a:rPr lang="en-US" sz="2400" dirty="0"/>
              <a:t>: </a:t>
            </a:r>
            <a:r>
              <a:rPr lang="en-US" sz="2400" dirty="0">
                <a:hlinkClick r:id="rId7"/>
              </a:rPr>
              <a:t>Houston ISD Multilingual Programs</a:t>
            </a:r>
            <a:endParaRPr lang="en-US" sz="24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400" b="1" i="1" dirty="0"/>
              <a:t>Email</a:t>
            </a:r>
            <a:r>
              <a:rPr lang="en-US" sz="2400" dirty="0"/>
              <a:t>: </a:t>
            </a:r>
            <a:r>
              <a:rPr lang="en-US" sz="2400" dirty="0">
                <a:hlinkClick r:id="rId8"/>
              </a:rPr>
              <a:t>multilingual@houstonisd.org</a:t>
            </a:r>
            <a:endParaRPr lang="en-US" sz="24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400" b="1" i="1" dirty="0"/>
              <a:t>Phone</a:t>
            </a:r>
            <a:r>
              <a:rPr lang="en-US" sz="2400" dirty="0"/>
              <a:t>: 713-556-6961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8A2CA-8514-4B74-8A57-8745A62A1CF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5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La </a:t>
            </a:r>
            <a:r>
              <a:rPr lang="en-US" dirty="0" err="1" smtClean="0">
                <a:effectLst/>
              </a:rPr>
              <a:t>visión</a:t>
            </a:r>
            <a:r>
              <a:rPr lang="en-US" dirty="0" smtClean="0">
                <a:effectLst/>
              </a:rPr>
              <a:t> de HISD</a:t>
            </a:r>
            <a:endParaRPr lang="en-US" dirty="0">
              <a:effectLst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7543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   </a:t>
            </a:r>
            <a:r>
              <a:rPr lang="es-MX" dirty="0" smtClean="0"/>
              <a:t>Para competir en un mercado económico diverso, HISD reconoce que los estudiantes deben de tener acceso a la mejor educación bilingüe y bicultural. Por lo tanto, el distrito implementará el programa de lenguaje dual que tiene como meta graduar estudiantes bilingües.  </a:t>
            </a:r>
          </a:p>
        </p:txBody>
      </p:sp>
    </p:spTree>
    <p:extLst>
      <p:ext uri="{BB962C8B-B14F-4D97-AF65-F5344CB8AC3E}">
        <p14:creationId xmlns:p14="http://schemas.microsoft.com/office/powerpoint/2010/main" val="2791358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err="1" smtClean="0">
                <a:effectLst/>
              </a:rPr>
              <a:t>Programa</a:t>
            </a:r>
            <a:r>
              <a:rPr lang="en-US" dirty="0" smtClean="0">
                <a:effectLst/>
              </a:rPr>
              <a:t> de </a:t>
            </a:r>
            <a:r>
              <a:rPr lang="en-US" dirty="0" err="1" smtClean="0">
                <a:effectLst/>
              </a:rPr>
              <a:t>lenguaje</a:t>
            </a:r>
            <a:r>
              <a:rPr lang="en-US" dirty="0" smtClean="0">
                <a:effectLst/>
              </a:rPr>
              <a:t> dual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7543800" cy="478472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en-US" sz="900" b="1" dirty="0"/>
          </a:p>
          <a:p>
            <a:r>
              <a:rPr lang="es-MX" sz="2800" dirty="0" smtClean="0"/>
              <a:t>Programa aditivo (los estudiantes aprenden a leer y escribir en un idioma adicional).</a:t>
            </a:r>
          </a:p>
          <a:p>
            <a:pPr marL="0" indent="0" algn="just">
              <a:buNone/>
            </a:pPr>
            <a:endParaRPr lang="es-MX" sz="1900" dirty="0" smtClean="0"/>
          </a:p>
          <a:p>
            <a:r>
              <a:rPr lang="es-MX" sz="2800" dirty="0" smtClean="0"/>
              <a:t>Las clases consisten de una combinación de estudiantes cuya lengua materna es el inglés y estudiantes </a:t>
            </a:r>
            <a:r>
              <a:rPr lang="es-MX" sz="2800" dirty="0"/>
              <a:t>que hablan </a:t>
            </a:r>
            <a:r>
              <a:rPr lang="es-MX" sz="2800" dirty="0" smtClean="0"/>
              <a:t>en su mayoría español</a:t>
            </a:r>
            <a:r>
              <a:rPr lang="es-MX" sz="2800" dirty="0"/>
              <a:t>. </a:t>
            </a:r>
            <a:endParaRPr lang="es-MX" sz="2800" dirty="0" smtClean="0"/>
          </a:p>
          <a:p>
            <a:endParaRPr lang="es-MX" sz="1900" dirty="0" smtClean="0"/>
          </a:p>
          <a:p>
            <a:r>
              <a:rPr lang="es-MX" sz="2800" dirty="0" smtClean="0"/>
              <a:t>El programa tiene como meta el desarrollo de la lectoescritura en inglés y español. Los estudiantes desarrollan ambos idiomas por medio del aprendizaje del contenido académico.</a:t>
            </a:r>
          </a:p>
          <a:p>
            <a:endParaRPr lang="en-US" sz="1300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7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457200" cy="365125"/>
          </a:xfrm>
        </p:spPr>
        <p:txBody>
          <a:bodyPr/>
          <a:lstStyle/>
          <a:p>
            <a:fld id="{04E30537-DEE3-4C27-8FFF-AC659D20322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6900" y="304800"/>
            <a:ext cx="8229600" cy="695324"/>
          </a:xfrm>
          <a:prstGeom prst="rect">
            <a:avLst/>
          </a:prstGeom>
        </p:spPr>
        <p:txBody>
          <a:bodyPr/>
          <a:lstStyle>
            <a:lvl1pPr algn="l" defTabSz="819239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 sz="4000" b="1" kern="1200">
                <a:solidFill>
                  <a:srgbClr val="14376E"/>
                </a:solidFill>
                <a:effectLst>
                  <a:outerShdw blurRad="38100" dist="38100" dir="2700000" algn="tl">
                    <a:schemeClr val="tx1">
                      <a:lumMod val="50000"/>
                      <a:lumOff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effectLst/>
              </a:rPr>
              <a:t>Metas</a:t>
            </a:r>
            <a:endParaRPr lang="en-US" dirty="0">
              <a:effectLst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3000" y="1315810"/>
            <a:ext cx="7543800" cy="4572000"/>
          </a:xfrm>
        </p:spPr>
        <p:txBody>
          <a:bodyPr>
            <a:normAutofit/>
          </a:bodyPr>
          <a:lstStyle/>
          <a:p>
            <a:r>
              <a:rPr lang="es-MX" sz="2400" dirty="0"/>
              <a:t>E</a:t>
            </a:r>
            <a:r>
              <a:rPr lang="es-MX" sz="2400" dirty="0" smtClean="0"/>
              <a:t>l </a:t>
            </a:r>
            <a:r>
              <a:rPr lang="es-MX" sz="2400" dirty="0"/>
              <a:t>desarrollo de la lectoescritura en inglés y español. Los estudiantes desarrollan ambos idiomas por medio del aprendizaje del contenido académico</a:t>
            </a:r>
            <a:r>
              <a:rPr lang="es-MX" sz="2400" dirty="0" smtClean="0"/>
              <a:t>.</a:t>
            </a:r>
          </a:p>
          <a:p>
            <a:pPr marL="0" indent="0">
              <a:buNone/>
            </a:pPr>
            <a:endParaRPr lang="es-MX" sz="1700" dirty="0" smtClean="0"/>
          </a:p>
          <a:p>
            <a:r>
              <a:rPr lang="es-MX" sz="2400" dirty="0" smtClean="0"/>
              <a:t>Lograr alto desempeño académico en ambos idiomas.</a:t>
            </a:r>
          </a:p>
          <a:p>
            <a:endParaRPr lang="es-MX" sz="1700" dirty="0" smtClean="0"/>
          </a:p>
          <a:p>
            <a:r>
              <a:rPr lang="es-MX" sz="2400" dirty="0" smtClean="0"/>
              <a:t>Desarrollar una apreciación positiva acerca de la diversidad cultural.</a:t>
            </a:r>
          </a:p>
          <a:p>
            <a:endParaRPr lang="es-MX" sz="18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300" dirty="0" smtClean="0"/>
          </a:p>
          <a:p>
            <a:pPr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1414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7571792" cy="4525963"/>
          </a:xfrm>
        </p:spPr>
        <p:txBody>
          <a:bodyPr>
            <a:normAutofit/>
          </a:bodyPr>
          <a:lstStyle/>
          <a:p>
            <a:pPr algn="just"/>
            <a:r>
              <a:rPr lang="es-MX" sz="2600" dirty="0"/>
              <a:t>Desarrollar y cultivar el entendimiento de diferentes culturas</a:t>
            </a:r>
            <a:r>
              <a:rPr lang="es-MX" sz="2600" dirty="0" smtClean="0"/>
              <a:t>.</a:t>
            </a:r>
          </a:p>
          <a:p>
            <a:pPr marL="0" indent="0" algn="just">
              <a:buNone/>
            </a:pPr>
            <a:endParaRPr lang="es-MX" sz="2600" dirty="0" smtClean="0">
              <a:solidFill>
                <a:srgbClr val="595959"/>
              </a:solidFill>
            </a:endParaRPr>
          </a:p>
          <a:p>
            <a:pPr lvl="0"/>
            <a:r>
              <a:rPr lang="es-MX" sz="2600" dirty="0" smtClean="0">
                <a:solidFill>
                  <a:srgbClr val="595959"/>
                </a:solidFill>
              </a:rPr>
              <a:t>La integración de estudiantes cuya lengua materna es el inglés con estudiantes de habla hispana durante la instrucción académica presentada en ambos idiomas. </a:t>
            </a:r>
            <a:endParaRPr lang="es-MX" sz="2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Metas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31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trayectoria</a:t>
            </a:r>
            <a:r>
              <a:rPr lang="en-US" dirty="0" smtClean="0"/>
              <a:t> del </a:t>
            </a:r>
            <a:r>
              <a:rPr lang="en-US" dirty="0" err="1" smtClean="0"/>
              <a:t>programa</a:t>
            </a:r>
            <a:r>
              <a:rPr lang="en-US" dirty="0" smtClean="0"/>
              <a:t> de </a:t>
            </a:r>
            <a:r>
              <a:rPr lang="en-US" dirty="0" err="1" smtClean="0"/>
              <a:t>lenguaje</a:t>
            </a:r>
            <a:r>
              <a:rPr lang="en-US" dirty="0" smtClean="0"/>
              <a:t> dual en Houston ISD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8A2CA-8514-4B74-8A57-8745A62A1CF3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426905"/>
              </p:ext>
            </p:extLst>
          </p:nvPr>
        </p:nvGraphicFramePr>
        <p:xfrm>
          <a:off x="609600" y="1417638"/>
          <a:ext cx="8077200" cy="4906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879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s-MX" dirty="0" smtClean="0">
                <a:effectLst/>
              </a:rPr>
              <a:t>Estándares</a:t>
            </a:r>
            <a:r>
              <a:rPr lang="en-US" dirty="0" smtClean="0">
                <a:effectLst/>
              </a:rPr>
              <a:t> del </a:t>
            </a:r>
            <a:r>
              <a:rPr lang="en-US" dirty="0" err="1" smtClean="0">
                <a:effectLst/>
              </a:rPr>
              <a:t>programa</a:t>
            </a:r>
            <a:endParaRPr lang="en-US" dirty="0">
              <a:effectLst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43000" y="1280318"/>
            <a:ext cx="7543800" cy="47545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s-MX" sz="2800" dirty="0" smtClean="0"/>
              <a:t>50% a 80% de enseñanza en español dependiendo del grado</a:t>
            </a:r>
          </a:p>
          <a:p>
            <a:pPr marL="0" lvl="0" indent="0">
              <a:buNone/>
            </a:pPr>
            <a:endParaRPr lang="es-MX" sz="1200" dirty="0" smtClean="0"/>
          </a:p>
          <a:p>
            <a:pPr lvl="0"/>
            <a:r>
              <a:rPr lang="es-MX" sz="2800" dirty="0" smtClean="0"/>
              <a:t>Acceso equitativo a todos los estudiantes. A todos los estudiantes se les hará un examen oral para determinar el idioma dominante y también para determinar si los estudiantes califican para participar en el programa bilingüe</a:t>
            </a:r>
          </a:p>
          <a:p>
            <a:pPr marL="0" lvl="0" indent="0">
              <a:buNone/>
            </a:pPr>
            <a:endParaRPr lang="es-MX" sz="1200" dirty="0" smtClean="0"/>
          </a:p>
          <a:p>
            <a:pPr lvl="0"/>
            <a:r>
              <a:rPr lang="es-MX" sz="2800" dirty="0" smtClean="0"/>
              <a:t>La separación estratégica de idiomas por parte del maestro(a)-sin traducción simultánea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139816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457200" cy="365125"/>
          </a:xfrm>
        </p:spPr>
        <p:txBody>
          <a:bodyPr/>
          <a:lstStyle/>
          <a:p>
            <a:fld id="{04E30537-DEE3-4C27-8FFF-AC659D20322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s-MX" dirty="0" smtClean="0">
                <a:effectLst/>
              </a:rPr>
              <a:t>Estándares</a:t>
            </a:r>
            <a:r>
              <a:rPr lang="en-US" dirty="0" smtClean="0">
                <a:effectLst/>
              </a:rPr>
              <a:t> del </a:t>
            </a:r>
            <a:r>
              <a:rPr lang="en-US" dirty="0" err="1" smtClean="0">
                <a:effectLst/>
              </a:rPr>
              <a:t>programa</a:t>
            </a:r>
            <a:endParaRPr lang="en-US" dirty="0">
              <a:effectLst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543800" cy="4701381"/>
          </a:xfrm>
        </p:spPr>
        <p:txBody>
          <a:bodyPr>
            <a:normAutofit/>
          </a:bodyPr>
          <a:lstStyle/>
          <a:p>
            <a:pPr lvl="0"/>
            <a:r>
              <a:rPr lang="es-MX" sz="2400" dirty="0" smtClean="0"/>
              <a:t>Kindergarten- quinto grado (se recomienda que sea de Kindergarten a doceavo grado)</a:t>
            </a:r>
          </a:p>
          <a:p>
            <a:pPr marL="0" lvl="0" indent="0">
              <a:buNone/>
            </a:pPr>
            <a:endParaRPr lang="es-MX" sz="2400" dirty="0" smtClean="0"/>
          </a:p>
          <a:p>
            <a:pPr lvl="0"/>
            <a:r>
              <a:rPr lang="es-MX" sz="2400" dirty="0" smtClean="0"/>
              <a:t>El diseño del programa ha sido basado en investigaciones en el área de aprendizaje </a:t>
            </a:r>
          </a:p>
          <a:p>
            <a:pPr marL="0" lvl="0" indent="0">
              <a:buNone/>
            </a:pPr>
            <a:endParaRPr lang="es-MX" sz="2400" dirty="0" smtClean="0"/>
          </a:p>
          <a:p>
            <a:pPr lvl="0"/>
            <a:r>
              <a:rPr lang="es-MX" sz="2400" dirty="0" smtClean="0"/>
              <a:t>Plan de estudios riguroso alineado al plan de estudio estatal- </a:t>
            </a:r>
            <a:r>
              <a:rPr lang="es-MX" sz="2400" i="1" dirty="0" smtClean="0"/>
              <a:t>Conocimientos y destrezas esenciales de Texas (TEKS</a:t>
            </a:r>
            <a:r>
              <a:rPr lang="es-MX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056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Como padres de </a:t>
            </a:r>
            <a:r>
              <a:rPr lang="es-MX" dirty="0" smtClean="0">
                <a:effectLst/>
              </a:rPr>
              <a:t>familia</a:t>
            </a:r>
            <a:endParaRPr lang="es-MX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543800" cy="4800600"/>
          </a:xfrm>
        </p:spPr>
        <p:txBody>
          <a:bodyPr>
            <a:normAutofit fontScale="85000" lnSpcReduction="10000"/>
          </a:bodyPr>
          <a:lstStyle/>
          <a:p>
            <a:r>
              <a:rPr lang="es-MX" dirty="0" smtClean="0"/>
              <a:t>Participen en las actividades organizadas por la escuela para los padres de familia</a:t>
            </a:r>
          </a:p>
          <a:p>
            <a:endParaRPr lang="es-MX" sz="1800" dirty="0" smtClean="0"/>
          </a:p>
          <a:p>
            <a:r>
              <a:rPr lang="es-MX" dirty="0" smtClean="0"/>
              <a:t>Participen en actividades de lectura diariamente con su hijo(a)-En los dos idiomas</a:t>
            </a:r>
          </a:p>
          <a:p>
            <a:endParaRPr lang="es-MX" sz="1600" dirty="0" smtClean="0"/>
          </a:p>
          <a:p>
            <a:pPr lvl="0"/>
            <a:r>
              <a:rPr lang="es-MX" dirty="0" smtClean="0"/>
              <a:t>Conversen </a:t>
            </a:r>
            <a:r>
              <a:rPr lang="es-MX" b="1" dirty="0" smtClean="0"/>
              <a:t>CON</a:t>
            </a:r>
            <a:r>
              <a:rPr lang="es-MX" dirty="0" smtClean="0"/>
              <a:t> su hijo(a) para reforzar sus experiencias con ambos idiomas</a:t>
            </a:r>
          </a:p>
          <a:p>
            <a:pPr lvl="0"/>
            <a:endParaRPr lang="es-MX" sz="1600" dirty="0" smtClean="0"/>
          </a:p>
          <a:p>
            <a:pPr lvl="0"/>
            <a:r>
              <a:rPr lang="es-MX" dirty="0" smtClean="0"/>
              <a:t>Contesten cualquier pregunta de su hijo(a) sobre el idioma para apoyar  el desarrollo del lenguaje en casa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1794119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595959"/>
      </a:dk1>
      <a:lt1>
        <a:sysClr val="window" lastClr="FFFFFF"/>
      </a:lt1>
      <a:dk2>
        <a:srgbClr val="17365D"/>
      </a:dk2>
      <a:lt2>
        <a:srgbClr val="EEECE1"/>
      </a:lt2>
      <a:accent1>
        <a:srgbClr val="4F81BD"/>
      </a:accent1>
      <a:accent2>
        <a:srgbClr val="E36C09"/>
      </a:accent2>
      <a:accent3>
        <a:srgbClr val="9BBB59"/>
      </a:accent3>
      <a:accent4>
        <a:srgbClr val="009999"/>
      </a:accent4>
      <a:accent5>
        <a:srgbClr val="A5A5A5"/>
      </a:accent5>
      <a:accent6>
        <a:srgbClr val="FFC000"/>
      </a:accent6>
      <a:hlink>
        <a:srgbClr val="548DD4"/>
      </a:hlink>
      <a:folHlink>
        <a:srgbClr val="E36C09"/>
      </a:folHlink>
    </a:clrScheme>
    <a:fontScheme name="hisd">
      <a:majorFont>
        <a:latin typeface="Century Gothic"/>
        <a:ea typeface=""/>
        <a:cs typeface=""/>
      </a:majorFont>
      <a:minorFont>
        <a:latin typeface="Rockw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91A01D9C22BE48BD46DC16597E8A14" ma:contentTypeVersion="0" ma:contentTypeDescription="Create a new document." ma:contentTypeScope="" ma:versionID="cc870e99037d5ebf04eccca89d99ec4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B59EB9-1FB2-4ED3-A2F8-678551069B3A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2186F0A-7E7B-40C0-AC9E-2C832CD8DD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11660B70-CDAA-493F-8F3A-CC2521A8FE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1352</Words>
  <Application>Microsoft Office PowerPoint</Application>
  <PresentationFormat>On-screen Show (4:3)</PresentationFormat>
  <Paragraphs>159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Rockwell</vt:lpstr>
      <vt:lpstr>Times New Roman</vt:lpstr>
      <vt:lpstr>Wingdings</vt:lpstr>
      <vt:lpstr>Office Theme</vt:lpstr>
      <vt:lpstr>    Memorial Elementary Programa de Lenguaje Dual </vt:lpstr>
      <vt:lpstr>La visión de HISD</vt:lpstr>
      <vt:lpstr>Programa de lenguaje dual</vt:lpstr>
      <vt:lpstr>PowerPoint Presentation</vt:lpstr>
      <vt:lpstr>Metas</vt:lpstr>
      <vt:lpstr>La trayectoria del programa de lenguaje dual en Houston ISD</vt:lpstr>
      <vt:lpstr>Estándares del programa</vt:lpstr>
      <vt:lpstr>Estándares del programa</vt:lpstr>
      <vt:lpstr>Como padres de familia</vt:lpstr>
      <vt:lpstr>Como padres de familia</vt:lpstr>
      <vt:lpstr>Proceso de inscripción para el programa de lenguaje dual</vt:lpstr>
      <vt:lpstr>PowerPoint Presentation</vt:lpstr>
      <vt:lpstr>Modelo 80/20</vt:lpstr>
      <vt:lpstr>Distribución de logros</vt:lpstr>
      <vt:lpstr>Distribución de logros: Conclusiones</vt:lpstr>
      <vt:lpstr>Distribución de logros: Conclusiones</vt:lpstr>
      <vt:lpstr>Distribución de logros: Conclusiones</vt:lpstr>
      <vt:lpstr>Beneficios del bilingüismo</vt:lpstr>
      <vt:lpstr>Educación Multilingüe de HISD: Comuníquese con nosotros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HISD</dc:creator>
  <cp:lastModifiedBy>Salazar, Carolyn F</cp:lastModifiedBy>
  <cp:revision>189</cp:revision>
  <cp:lastPrinted>2014-01-15T00:00:28Z</cp:lastPrinted>
  <dcterms:created xsi:type="dcterms:W3CDTF">2012-06-26T16:45:20Z</dcterms:created>
  <dcterms:modified xsi:type="dcterms:W3CDTF">2015-10-22T19:32:11Z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0x0101000091A01D9C22BE48BD46DC16597E8A14</vt:lpwstr>
  </property>
</Properties>
</file>